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44" r:id="rId3"/>
  </p:sldMasterIdLst>
  <p:notesMasterIdLst>
    <p:notesMasterId r:id="rId36"/>
  </p:notesMasterIdLst>
  <p:sldIdLst>
    <p:sldId id="348" r:id="rId4"/>
    <p:sldId id="2313" r:id="rId5"/>
    <p:sldId id="353" r:id="rId6"/>
    <p:sldId id="258" r:id="rId7"/>
    <p:sldId id="2360" r:id="rId8"/>
    <p:sldId id="2361" r:id="rId9"/>
    <p:sldId id="2362" r:id="rId10"/>
    <p:sldId id="2363" r:id="rId11"/>
    <p:sldId id="2364" r:id="rId12"/>
    <p:sldId id="2367" r:id="rId13"/>
    <p:sldId id="2392" r:id="rId14"/>
    <p:sldId id="2400" r:id="rId15"/>
    <p:sldId id="2401" r:id="rId16"/>
    <p:sldId id="2403" r:id="rId17"/>
    <p:sldId id="2368" r:id="rId18"/>
    <p:sldId id="2370" r:id="rId19"/>
    <p:sldId id="2371" r:id="rId20"/>
    <p:sldId id="2372" r:id="rId21"/>
    <p:sldId id="2373" r:id="rId22"/>
    <p:sldId id="2374" r:id="rId23"/>
    <p:sldId id="2378" r:id="rId24"/>
    <p:sldId id="2379" r:id="rId25"/>
    <p:sldId id="2380" r:id="rId26"/>
    <p:sldId id="2381" r:id="rId27"/>
    <p:sldId id="2382" r:id="rId28"/>
    <p:sldId id="2394" r:id="rId29"/>
    <p:sldId id="2384" r:id="rId30"/>
    <p:sldId id="2385" r:id="rId31"/>
    <p:sldId id="2386" r:id="rId32"/>
    <p:sldId id="369" r:id="rId33"/>
    <p:sldId id="2398"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 van Bakel" initials="" lastIdx="1" clrIdx="0"/>
  <p:cmAuthor id="1" name="SFaes"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27FF5-0F7F-4FF9-8073-49F96141D5D3}" v="1" dt="2022-11-03T13:44:26.5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3164" autoAdjust="0"/>
  </p:normalViewPr>
  <p:slideViewPr>
    <p:cSldViewPr>
      <p:cViewPr varScale="1">
        <p:scale>
          <a:sx n="71" d="100"/>
          <a:sy n="71" d="100"/>
        </p:scale>
        <p:origin x="1925"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4BA83-6218-450C-A5D9-013A60068B6C}" type="datetimeFigureOut">
              <a:rPr lang="en-GB" smtClean="0"/>
              <a:t>15/12/2023</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97E41-820C-4DCA-AAD9-8AC698DC185A}" type="slidenum">
              <a:rPr lang="en-GB" smtClean="0"/>
              <a:t>‹nr.›</a:t>
            </a:fld>
            <a:endParaRPr lang="en-GB"/>
          </a:p>
        </p:txBody>
      </p:sp>
    </p:spTree>
    <p:extLst>
      <p:ext uri="{BB962C8B-B14F-4D97-AF65-F5344CB8AC3E}">
        <p14:creationId xmlns:p14="http://schemas.microsoft.com/office/powerpoint/2010/main" val="192984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14.00 tot 15.15</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a:t>
            </a:fld>
            <a:endParaRPr lang="en-GB"/>
          </a:p>
        </p:txBody>
      </p:sp>
    </p:spTree>
    <p:extLst>
      <p:ext uri="{BB962C8B-B14F-4D97-AF65-F5344CB8AC3E}">
        <p14:creationId xmlns:p14="http://schemas.microsoft.com/office/powerpoint/2010/main" val="97781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13</a:t>
            </a:fld>
            <a:endParaRPr lang="en-GB"/>
          </a:p>
        </p:txBody>
      </p:sp>
    </p:spTree>
    <p:extLst>
      <p:ext uri="{BB962C8B-B14F-4D97-AF65-F5344CB8AC3E}">
        <p14:creationId xmlns:p14="http://schemas.microsoft.com/office/powerpoint/2010/main" val="130034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Plaatje digitaal</a:t>
            </a:r>
            <a:r>
              <a:rPr lang="nl-NL" baseline="0" dirty="0"/>
              <a:t> </a:t>
            </a:r>
            <a:r>
              <a:rPr lang="nl-NL" baseline="0" dirty="0" err="1"/>
              <a:t>socrative</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14</a:t>
            </a:fld>
            <a:endParaRPr lang="en-GB"/>
          </a:p>
        </p:txBody>
      </p:sp>
    </p:spTree>
    <p:extLst>
      <p:ext uri="{BB962C8B-B14F-4D97-AF65-F5344CB8AC3E}">
        <p14:creationId xmlns:p14="http://schemas.microsoft.com/office/powerpoint/2010/main" val="178457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Bekende bias</a:t>
            </a:r>
            <a:r>
              <a:rPr lang="nl-NL" baseline="0" dirty="0"/>
              <a:t> bij mensen. Als je zelf goed bent in iets overschat je hoe makkelijke het is voor anderen om te leren. Het is daarom belangrijk altijd zichtbaar te maken wat leerlingen denken en kunnen.</a:t>
            </a: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09338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als ik mijn les</a:t>
            </a:r>
            <a:r>
              <a:rPr lang="nl-NL" baseline="0" dirty="0"/>
              <a:t>sen voorbereid heb ik niet altijd snel toegang tot deze informatie</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17</a:t>
            </a:fld>
            <a:endParaRPr lang="en-GB"/>
          </a:p>
        </p:txBody>
      </p:sp>
    </p:spTree>
    <p:extLst>
      <p:ext uri="{BB962C8B-B14F-4D97-AF65-F5344CB8AC3E}">
        <p14:creationId xmlns:p14="http://schemas.microsoft.com/office/powerpoint/2010/main" val="3310311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wil snel weten of</a:t>
            </a:r>
            <a:r>
              <a:rPr lang="nl-NL" baseline="0" dirty="0"/>
              <a:t> een al bekend misconcept aanwezig is. </a:t>
            </a:r>
          </a:p>
          <a:p>
            <a:r>
              <a:rPr lang="nl-NL" baseline="0" dirty="0"/>
              <a:t>Open vraag: je haalt veel informatie binnen. DV: je ziet in een oogopslag in hoeverre een bekende misvatting aanwezig is</a:t>
            </a:r>
          </a:p>
          <a:p>
            <a:endParaRPr lang="nl-NL" baseline="0" dirty="0"/>
          </a:p>
          <a:p>
            <a:r>
              <a:rPr lang="nl-NL" baseline="0" dirty="0"/>
              <a:t>Het is geen duizend dingen doekje</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20</a:t>
            </a:fld>
            <a:endParaRPr lang="en-GB"/>
          </a:p>
        </p:txBody>
      </p:sp>
    </p:spTree>
    <p:extLst>
      <p:ext uri="{BB962C8B-B14F-4D97-AF65-F5344CB8AC3E}">
        <p14:creationId xmlns:p14="http://schemas.microsoft.com/office/powerpoint/2010/main" val="270637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90619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Bij het formatief </a:t>
            </a:r>
            <a:r>
              <a:rPr lang="nl-NL" u="sng" baseline="0" dirty="0"/>
              <a:t>gebruiken</a:t>
            </a:r>
            <a:r>
              <a:rPr lang="nl-NL" baseline="0" dirty="0"/>
              <a:t> van een vraag staat centraal wat je in de les met de uitkomst doet. Alle andere 3 doe je namelijk elke keer als je een gewone vraag aan de klas stelt en iedereen doet mee, ook heel nuttig, doe ik heel vaak maar niet formatief. </a:t>
            </a:r>
          </a:p>
          <a:p>
            <a:r>
              <a:rPr lang="nl-NL" baseline="0" dirty="0"/>
              <a:t>Je houdt in je voorbereiding rekening met een reactie op deze vraag (plan </a:t>
            </a:r>
            <a:r>
              <a:rPr lang="nl-NL" baseline="0" dirty="0" err="1"/>
              <a:t>for</a:t>
            </a:r>
            <a:r>
              <a:rPr lang="nl-NL" baseline="0" dirty="0"/>
              <a:t> error)</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79269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Vroeger ging ik gewoon naar het volgende onderdeel omdat ik daar zelf aan toe was.</a:t>
            </a:r>
          </a:p>
          <a:p>
            <a:endParaRPr lang="nl-NL" dirty="0"/>
          </a:p>
          <a:p>
            <a:r>
              <a:rPr lang="nl-NL" dirty="0"/>
              <a:t>Nu ontdek ik: het wisselt echt per klas in hoeverre ze iets goed begrepen hebben. </a:t>
            </a:r>
          </a:p>
          <a:p>
            <a:endParaRPr lang="nl-NL" dirty="0"/>
          </a:p>
          <a:p>
            <a:r>
              <a:rPr lang="nl-NL" dirty="0"/>
              <a:t>Wissel naar Dominique</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23</a:t>
            </a:fld>
            <a:endParaRPr lang="en-GB"/>
          </a:p>
        </p:txBody>
      </p:sp>
    </p:spTree>
    <p:extLst>
      <p:ext uri="{BB962C8B-B14F-4D97-AF65-F5344CB8AC3E}">
        <p14:creationId xmlns:p14="http://schemas.microsoft.com/office/powerpoint/2010/main" val="3818719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Craig</a:t>
            </a:r>
            <a:r>
              <a:rPr lang="nl-NL" dirty="0"/>
              <a:t> Barton (wiskunde docent in UK) heeft een boek geschreven over </a:t>
            </a:r>
            <a:r>
              <a:rPr lang="nl-NL" dirty="0" err="1"/>
              <a:t>evidence</a:t>
            </a:r>
            <a:r>
              <a:rPr lang="nl-NL" dirty="0"/>
              <a:t> </a:t>
            </a:r>
            <a:r>
              <a:rPr lang="nl-NL" dirty="0" err="1"/>
              <a:t>informed</a:t>
            </a:r>
            <a:r>
              <a:rPr lang="nl-NL" dirty="0"/>
              <a:t> lesgeven (met veel humor,</a:t>
            </a:r>
            <a:r>
              <a:rPr lang="nl-NL" baseline="0" dirty="0"/>
              <a:t> hij etaleert al zijn beginners fouten).</a:t>
            </a:r>
          </a:p>
          <a:p>
            <a:endParaRPr lang="nl-NL" baseline="0" dirty="0"/>
          </a:p>
          <a:p>
            <a:r>
              <a:rPr lang="nl-NL" baseline="0" dirty="0"/>
              <a:t>Hierin beschrijft hij 5 gouden regels van en diagnostische vraag</a:t>
            </a:r>
            <a:endParaRPr lang="nl-NL" dirty="0"/>
          </a:p>
          <a:p>
            <a:endParaRPr lang="nl-NL" dirty="0"/>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24</a:t>
            </a:fld>
            <a:endParaRPr lang="nl-NL"/>
          </a:p>
        </p:txBody>
      </p:sp>
    </p:spTree>
    <p:extLst>
      <p:ext uri="{BB962C8B-B14F-4D97-AF65-F5344CB8AC3E}">
        <p14:creationId xmlns:p14="http://schemas.microsoft.com/office/powerpoint/2010/main" val="189704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 thema’s</a:t>
            </a:r>
          </a:p>
          <a:p>
            <a:r>
              <a:rPr lang="nl-NL" dirty="0"/>
              <a:t>Maak duo (nieuw persoon), kies samen een thema </a:t>
            </a:r>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26</a:t>
            </a:fld>
            <a:endParaRPr lang="en-GB"/>
          </a:p>
        </p:txBody>
      </p:sp>
    </p:spTree>
    <p:extLst>
      <p:ext uri="{BB962C8B-B14F-4D97-AF65-F5344CB8AC3E}">
        <p14:creationId xmlns:p14="http://schemas.microsoft.com/office/powerpoint/2010/main" val="326305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Frode: foto invoegen</a:t>
            </a:r>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a:t>
            </a:fld>
            <a:endParaRPr lang="nl-NL"/>
          </a:p>
        </p:txBody>
      </p:sp>
    </p:spTree>
    <p:extLst>
      <p:ext uri="{BB962C8B-B14F-4D97-AF65-F5344CB8AC3E}">
        <p14:creationId xmlns:p14="http://schemas.microsoft.com/office/powerpoint/2010/main" val="148759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a:t>
            </a:r>
            <a:r>
              <a:rPr lang="nl-NL" baseline="0" dirty="0"/>
              <a:t> werkwijze</a:t>
            </a:r>
          </a:p>
          <a:p>
            <a:pPr marL="228600" indent="-228600">
              <a:buAutoNum type="arabicPeriod"/>
            </a:pPr>
            <a:r>
              <a:rPr lang="nl-NL" baseline="0" dirty="0"/>
              <a:t>Kies een thema, bijv. iets wat je komende week of na de vakantie behandeld</a:t>
            </a:r>
          </a:p>
          <a:p>
            <a:pPr marL="228600" indent="-228600">
              <a:buAutoNum type="arabicPeriod"/>
            </a:pPr>
            <a:r>
              <a:rPr lang="nl-NL" baseline="0" dirty="0"/>
              <a:t>Bespreek en bedenk welke hardnekkige fouten leerlingen hier maken</a:t>
            </a:r>
          </a:p>
          <a:p>
            <a:pPr marL="0" indent="0">
              <a:buNone/>
            </a:pPr>
            <a:r>
              <a:rPr lang="nl-NL" baseline="0" dirty="0"/>
              <a:t>Individueel:</a:t>
            </a:r>
          </a:p>
          <a:p>
            <a:pPr marL="228600" indent="-228600">
              <a:buAutoNum type="arabicPeriod"/>
            </a:pPr>
            <a:r>
              <a:rPr lang="nl-NL" baseline="0" dirty="0"/>
              <a:t>Kies een misvatting en schrijf deze op</a:t>
            </a:r>
          </a:p>
          <a:p>
            <a:pPr marL="228600" indent="-228600">
              <a:buAutoNum type="arabicPeriod"/>
            </a:pPr>
            <a:r>
              <a:rPr lang="nl-NL" baseline="0" dirty="0"/>
              <a:t>Bedenk een vraag en schrijf deze bovenin</a:t>
            </a:r>
          </a:p>
          <a:p>
            <a:pPr marL="228600" indent="-228600">
              <a:buAutoNum type="arabicPeriod"/>
            </a:pPr>
            <a:r>
              <a:rPr lang="nl-NL" baseline="0" dirty="0"/>
              <a:t>Op de </a:t>
            </a:r>
            <a:r>
              <a:rPr lang="nl-NL" b="1" baseline="0" dirty="0"/>
              <a:t>onderste</a:t>
            </a:r>
            <a:r>
              <a:rPr lang="nl-NL" baseline="0" dirty="0"/>
              <a:t> regel schrijf je de bijbehorende antwoordopties (hoeven niet persé alle 4 vol)</a:t>
            </a:r>
          </a:p>
          <a:p>
            <a:pPr marL="228600" indent="-228600">
              <a:buAutoNum type="arabicPeriod"/>
            </a:pPr>
            <a:r>
              <a:rPr lang="nl-NL" baseline="0" dirty="0"/>
              <a:t>Vouw de regel om</a:t>
            </a:r>
          </a:p>
          <a:p>
            <a:pPr marL="228600" indent="-228600">
              <a:buAutoNum type="arabicPeriod"/>
            </a:pPr>
            <a:r>
              <a:rPr lang="nl-NL" baseline="0" dirty="0"/>
              <a:t>Wissel van blad en bedenk antwoorden bij de vraag van je buur</a:t>
            </a:r>
          </a:p>
          <a:p>
            <a:pPr marL="228600" indent="-228600">
              <a:buAutoNum type="arabicPeriod"/>
            </a:pPr>
            <a:r>
              <a:rPr lang="nl-NL" baseline="0" dirty="0"/>
              <a:t>Vouw open en bespreek</a:t>
            </a:r>
          </a:p>
          <a:p>
            <a:pPr marL="228600" indent="-228600">
              <a:buAutoNum type="arabicPeriod"/>
            </a:pPr>
            <a:r>
              <a:rPr lang="nl-NL" baseline="0" dirty="0"/>
              <a:t>Vul de beste opties in op de bovenste regel</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27</a:t>
            </a:fld>
            <a:endParaRPr lang="nl-NL"/>
          </a:p>
        </p:txBody>
      </p:sp>
    </p:spTree>
    <p:extLst>
      <p:ext uri="{BB962C8B-B14F-4D97-AF65-F5344CB8AC3E}">
        <p14:creationId xmlns:p14="http://schemas.microsoft.com/office/powerpoint/2010/main" val="367762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delen</a:t>
            </a:r>
          </a:p>
          <a:p>
            <a:r>
              <a:rPr lang="nl-NL" dirty="0"/>
              <a:t>Proces, wat levert dit op, bevindingen</a:t>
            </a:r>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28</a:t>
            </a:fld>
            <a:endParaRPr lang="en-GB"/>
          </a:p>
        </p:txBody>
      </p:sp>
    </p:spTree>
    <p:extLst>
      <p:ext uri="{BB962C8B-B14F-4D97-AF65-F5344CB8AC3E}">
        <p14:creationId xmlns:p14="http://schemas.microsoft.com/office/powerpoint/2010/main" val="56444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Zou het niet handig zijn als er een verzameling is met goede diagnostische vragen?</a:t>
            </a:r>
          </a:p>
          <a:p>
            <a:pPr marL="0" indent="0">
              <a:buFontTx/>
              <a:buNone/>
            </a:pPr>
            <a:r>
              <a:rPr lang="nl-NL" dirty="0"/>
              <a:t>NVON en </a:t>
            </a:r>
            <a:r>
              <a:rPr lang="nl-NL" dirty="0" err="1"/>
              <a:t>NVvW</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29</a:t>
            </a:fld>
            <a:endParaRPr lang="nl-NL"/>
          </a:p>
        </p:txBody>
      </p:sp>
    </p:spTree>
    <p:extLst>
      <p:ext uri="{BB962C8B-B14F-4D97-AF65-F5344CB8AC3E}">
        <p14:creationId xmlns:p14="http://schemas.microsoft.com/office/powerpoint/2010/main" val="49052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mijn aanraders aan het publiek, heb jij anderen?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30</a:t>
            </a:fld>
            <a:endParaRPr lang="en-GB"/>
          </a:p>
        </p:txBody>
      </p:sp>
    </p:spTree>
    <p:extLst>
      <p:ext uri="{BB962C8B-B14F-4D97-AF65-F5344CB8AC3E}">
        <p14:creationId xmlns:p14="http://schemas.microsoft.com/office/powerpoint/2010/main" val="2845531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32</a:t>
            </a:fld>
            <a:endParaRPr lang="en-GB"/>
          </a:p>
        </p:txBody>
      </p:sp>
    </p:spTree>
    <p:extLst>
      <p:ext uri="{BB962C8B-B14F-4D97-AF65-F5344CB8AC3E}">
        <p14:creationId xmlns:p14="http://schemas.microsoft.com/office/powerpoint/2010/main" val="50065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 pak er pen en papier bij en maak aantekeningen</a:t>
            </a:r>
          </a:p>
          <a:p>
            <a:pPr marL="171450" indent="-171450">
              <a:buFontTx/>
              <a:buChar char="-"/>
            </a:pPr>
            <a:r>
              <a:rPr lang="nl-NL" dirty="0"/>
              <a:t>Je onthoud het beter</a:t>
            </a:r>
          </a:p>
          <a:p>
            <a:pPr marL="171450" indent="-171450">
              <a:buFontTx/>
              <a:buChar char="-"/>
            </a:pPr>
            <a:r>
              <a:rPr lang="nl-NL" dirty="0"/>
              <a:t>Je structureert kennis</a:t>
            </a:r>
          </a:p>
          <a:p>
            <a:pPr marL="171450" indent="-171450">
              <a:buFontTx/>
              <a:buChar char="-"/>
            </a:pPr>
            <a:r>
              <a:rPr lang="nl-NL" dirty="0"/>
              <a:t>Je kan er makkelijk</a:t>
            </a:r>
            <a:r>
              <a:rPr lang="nl-NL" baseline="0" dirty="0"/>
              <a:t> terug naar kijken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a:t>
            </a:fld>
            <a:endParaRPr lang="en-GB"/>
          </a:p>
        </p:txBody>
      </p:sp>
    </p:spTree>
    <p:extLst>
      <p:ext uri="{BB962C8B-B14F-4D97-AF65-F5344CB8AC3E}">
        <p14:creationId xmlns:p14="http://schemas.microsoft.com/office/powerpoint/2010/main" val="416846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houd van pure chocola (oefen 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was langer dan 60 min onderweg naar hier</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geef naast natuurkunde nog een vak</a:t>
            </a:r>
          </a:p>
          <a:p>
            <a:r>
              <a:rPr lang="nl-NL" sz="1200" kern="1200" dirty="0">
                <a:solidFill>
                  <a:schemeClr val="tx1"/>
                </a:solidFill>
                <a:effectLst/>
                <a:latin typeface="+mn-lt"/>
                <a:ea typeface="+mn-ea"/>
                <a:cs typeface="+mn-cs"/>
              </a:rPr>
              <a:t>Ik geef alleen in</a:t>
            </a:r>
            <a:r>
              <a:rPr lang="nl-NL" sz="1200" kern="1200" baseline="0" dirty="0">
                <a:solidFill>
                  <a:schemeClr val="tx1"/>
                </a:solidFill>
                <a:effectLst/>
                <a:latin typeface="+mn-lt"/>
                <a:ea typeface="+mn-ea"/>
                <a:cs typeface="+mn-cs"/>
              </a:rPr>
              <a:t> de bovenbouw les</a:t>
            </a:r>
          </a:p>
          <a:p>
            <a:r>
              <a:rPr lang="nl-NL" sz="1200" kern="1200" dirty="0">
                <a:solidFill>
                  <a:schemeClr val="tx1"/>
                </a:solidFill>
                <a:effectLst/>
                <a:latin typeface="+mn-lt"/>
                <a:ea typeface="+mn-ea"/>
                <a:cs typeface="+mn-cs"/>
              </a:rPr>
              <a:t>Ik weet wat formatief handelen</a:t>
            </a:r>
            <a:r>
              <a:rPr lang="nl-NL" sz="1200" kern="1200" baseline="0" dirty="0">
                <a:solidFill>
                  <a:schemeClr val="tx1"/>
                </a:solidFill>
                <a:effectLst/>
                <a:latin typeface="+mn-lt"/>
                <a:ea typeface="+mn-ea"/>
                <a:cs typeface="+mn-cs"/>
              </a:rPr>
              <a:t> is</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 formatieve werkvormen in mijn lessen</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a:t>
            </a:r>
            <a:r>
              <a:rPr lang="nl-NL" sz="1200" kern="1200" baseline="0" dirty="0">
                <a:solidFill>
                  <a:schemeClr val="tx1"/>
                </a:solidFill>
                <a:effectLst/>
                <a:latin typeface="+mn-lt"/>
                <a:ea typeface="+mn-ea"/>
                <a:cs typeface="+mn-cs"/>
              </a:rPr>
              <a:t> diagnostische vragen in mijn lessen</a:t>
            </a:r>
            <a:endParaRPr lang="en-GB"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4</a:t>
            </a:fld>
            <a:endParaRPr lang="en-GB"/>
          </a:p>
        </p:txBody>
      </p:sp>
    </p:spTree>
    <p:extLst>
      <p:ext uri="{BB962C8B-B14F-4D97-AF65-F5344CB8AC3E}">
        <p14:creationId xmlns:p14="http://schemas.microsoft.com/office/powerpoint/2010/main" val="334639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a:t>
            </a:r>
            <a:r>
              <a:rPr lang="nl-NL" baseline="0" dirty="0"/>
              <a:t> heb het nog zó gezegd. </a:t>
            </a:r>
            <a:r>
              <a:rPr lang="nl-NL" dirty="0"/>
              <a:t>dat frustrerende gevoel dat </a:t>
            </a:r>
            <a:r>
              <a:rPr lang="nl-NL" dirty="0" err="1"/>
              <a:t>lln</a:t>
            </a:r>
            <a:r>
              <a:rPr lang="nl-NL" dirty="0"/>
              <a:t> nog steeds een bepaald onderwerp niet lijken te snappen. </a:t>
            </a:r>
            <a:endParaRPr lang="nl-NL" baseline="0" dirty="0"/>
          </a:p>
          <a:p>
            <a:r>
              <a:rPr lang="nl-NL" baseline="0" dirty="0"/>
              <a:t>Hoe komt het toch dat ze dit zo moeilijk leren? En wat ik er aan doen om dit beter te maken?</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5</a:t>
            </a:fld>
            <a:endParaRPr lang="nl-NL"/>
          </a:p>
        </p:txBody>
      </p:sp>
    </p:spTree>
    <p:extLst>
      <p:ext uri="{BB962C8B-B14F-4D97-AF65-F5344CB8AC3E}">
        <p14:creationId xmlns:p14="http://schemas.microsoft.com/office/powerpoint/2010/main" val="345424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a:t>Ookal</a:t>
            </a:r>
            <a:r>
              <a:rPr lang="nl-NL" baseline="0" dirty="0"/>
              <a:t> geef je nog zo goed les, het is moeilijk te voorspellen wat leerlingen in hun hoofd met de kennis doen. Daarom is het belangrijk zichtbaar te maken wat er in de hoofden van leerlingen zit zodat misvattingen tijdig opgespoord en verholpen kunnen worden.</a:t>
            </a:r>
            <a:endParaRPr lang="nl-NL" dirty="0"/>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6</a:t>
            </a:fld>
            <a:endParaRPr lang="nl-NL"/>
          </a:p>
        </p:txBody>
      </p:sp>
    </p:spTree>
    <p:extLst>
      <p:ext uri="{BB962C8B-B14F-4D97-AF65-F5344CB8AC3E}">
        <p14:creationId xmlns:p14="http://schemas.microsoft.com/office/powerpoint/2010/main" val="86435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Er is nog veel over</a:t>
            </a:r>
            <a:r>
              <a:rPr lang="nl-NL" baseline="0" dirty="0">
                <a:solidFill>
                  <a:srgbClr val="FF0000"/>
                </a:solidFill>
              </a:rPr>
              <a:t> hersenen wat we nog niet weten maar het lijkt erop dat kennis in netwerken wordt opgeslagen, kennisschema’s. </a:t>
            </a:r>
          </a:p>
          <a:p>
            <a:r>
              <a:rPr lang="nl-NL" baseline="0" dirty="0">
                <a:solidFill>
                  <a:srgbClr val="FF0000"/>
                </a:solidFill>
              </a:rPr>
              <a:t>Bij een misvatting is er sprake van foute voorkennis. Een bestaande connectie / associatie is moeilijk te verwijderen. Daardoor zijn misvattingen erg hardnekkig en blijven ze terugkomen</a:t>
            </a:r>
            <a:endParaRPr lang="nl-NL"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82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Denken dat je het weet zorgt voor passiviteit, geen noodzaak beter te studeren.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10</a:t>
            </a:fld>
            <a:endParaRPr lang="en-GB"/>
          </a:p>
        </p:txBody>
      </p:sp>
    </p:spTree>
    <p:extLst>
      <p:ext uri="{BB962C8B-B14F-4D97-AF65-F5344CB8AC3E}">
        <p14:creationId xmlns:p14="http://schemas.microsoft.com/office/powerpoint/2010/main" val="207247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11</a:t>
            </a:fld>
            <a:endParaRPr lang="en-GB"/>
          </a:p>
        </p:txBody>
      </p:sp>
    </p:spTree>
    <p:extLst>
      <p:ext uri="{BB962C8B-B14F-4D97-AF65-F5344CB8AC3E}">
        <p14:creationId xmlns:p14="http://schemas.microsoft.com/office/powerpoint/2010/main" val="395983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8" y="1380083"/>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5"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a:xfrm>
            <a:off x="3999311" y="5883290"/>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164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41"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1441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2"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8062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15"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41"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34100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81060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42"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2922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7"/>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41"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18231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4125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9"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41"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112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4057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8377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900" y="5867146"/>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38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6433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3921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640015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08735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8029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436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291924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62179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724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6923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1"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06922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77242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98525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123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051393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90380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562797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551194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411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0210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7927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41" y="685815"/>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42" y="2667014"/>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555108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96244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94134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01784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40694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08209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56181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82009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61651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34075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643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73"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21362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78395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23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2382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89785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32" y="685814"/>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41"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73539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50"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8"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50"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12/15/2023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6775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3"/>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41" y="685815"/>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40" y="2667014"/>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90"/>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12/15/2023</a:t>
            </a:fld>
            <a:endParaRPr lang="en-US" dirty="0">
              <a:solidFill>
                <a:prstClr val="black"/>
              </a:solidFill>
            </a:endParaRPr>
          </a:p>
        </p:txBody>
      </p:sp>
      <p:sp>
        <p:nvSpPr>
          <p:cNvPr id="5" name="Footer Placeholder 4"/>
          <p:cNvSpPr>
            <a:spLocks noGrp="1"/>
          </p:cNvSpPr>
          <p:nvPr>
            <p:ph type="ftr" sz="quarter" idx="3"/>
          </p:nvPr>
        </p:nvSpPr>
        <p:spPr>
          <a:xfrm>
            <a:off x="1929217" y="5883290"/>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900" y="5883290"/>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51834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12/15/2023</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1882484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12/15/2023</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17617155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nvon.nl/diagnostischevragen"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forms.gle/EPKhkDFsvz6iJDHk6" TargetMode="External"/><Relationship Id="rId1" Type="http://schemas.openxmlformats.org/officeDocument/2006/relationships/slideLayout" Target="../slideLayouts/slideLayout3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mailto:s.faes@heerbeeck.nl"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hyperlink" Target="https://nl.linkedin.com/in/sofie-faes-5242655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7664" y="1380083"/>
            <a:ext cx="7079611" cy="1760885"/>
          </a:xfrm>
        </p:spPr>
        <p:txBody>
          <a:bodyPr>
            <a:normAutofit/>
          </a:bodyPr>
          <a:lstStyle/>
          <a:p>
            <a:r>
              <a:rPr lang="nl-NL" sz="5000" dirty="0"/>
              <a:t>Snel formatief handelen </a:t>
            </a:r>
            <a:br>
              <a:rPr lang="nl-NL" sz="5000" dirty="0"/>
            </a:br>
            <a:r>
              <a:rPr lang="nl-NL" sz="5000" dirty="0"/>
              <a:t>met diagnostische vragen</a:t>
            </a:r>
          </a:p>
        </p:txBody>
      </p:sp>
      <p:sp>
        <p:nvSpPr>
          <p:cNvPr id="3" name="Ondertitel 2"/>
          <p:cNvSpPr>
            <a:spLocks noGrp="1"/>
          </p:cNvSpPr>
          <p:nvPr>
            <p:ph type="subTitle" idx="1"/>
          </p:nvPr>
        </p:nvSpPr>
        <p:spPr>
          <a:xfrm>
            <a:off x="4427984" y="3284984"/>
            <a:ext cx="4608512" cy="3168352"/>
          </a:xfrm>
        </p:spPr>
        <p:txBody>
          <a:bodyPr>
            <a:normAutofit/>
          </a:bodyPr>
          <a:lstStyle/>
          <a:p>
            <a:pPr algn="l"/>
            <a:r>
              <a:rPr lang="nl-NL" dirty="0"/>
              <a:t>Doelen: </a:t>
            </a:r>
          </a:p>
          <a:p>
            <a:pPr marL="342900" indent="-342900" algn="l">
              <a:buFont typeface="Arial" panose="020B0604020202020204" pitchFamily="34" charset="0"/>
              <a:buChar char="•"/>
            </a:pPr>
            <a:r>
              <a:rPr lang="nl-NL" dirty="0">
                <a:solidFill>
                  <a:schemeClr val="tx2"/>
                </a:solidFill>
              </a:rPr>
              <a:t>Je kan een diagnostische vraag effectief inzetten in je les</a:t>
            </a:r>
          </a:p>
          <a:p>
            <a:pPr marL="342900" indent="-342900" algn="l">
              <a:buFont typeface="Arial" panose="020B0604020202020204" pitchFamily="34" charset="0"/>
              <a:buChar char="•"/>
            </a:pPr>
            <a:r>
              <a:rPr lang="nl-NL" dirty="0">
                <a:solidFill>
                  <a:schemeClr val="tx2"/>
                </a:solidFill>
              </a:rPr>
              <a:t>Je kunt zelf een diagnostische vraag ontwerpen en onderbouwen</a:t>
            </a:r>
          </a:p>
          <a:p>
            <a:pPr marL="342900" indent="-342900" algn="l">
              <a:buFont typeface="Arial" panose="020B0604020202020204" pitchFamily="34" charset="0"/>
              <a:buChar char="•"/>
            </a:pPr>
            <a:r>
              <a:rPr lang="nl-NL" dirty="0">
                <a:solidFill>
                  <a:schemeClr val="tx2"/>
                </a:solidFill>
              </a:rPr>
              <a:t>Je hebt enkele vragen die je komende weken kunt testen</a:t>
            </a:r>
          </a:p>
          <a:p>
            <a:pPr marL="342900" indent="-342900" algn="ctr">
              <a:buFontTx/>
              <a:buChar char="-"/>
            </a:pPr>
            <a:endParaRPr lang="nl-NL" dirty="0"/>
          </a:p>
          <a:p>
            <a:endParaRPr lang="nl-NL"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6171" b="37353"/>
          <a:stretch/>
        </p:blipFill>
        <p:spPr>
          <a:xfrm>
            <a:off x="107504" y="6171718"/>
            <a:ext cx="1817825" cy="5632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108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85801"/>
            <a:ext cx="3528391" cy="2887215"/>
          </a:xfrm>
        </p:spPr>
        <p:txBody>
          <a:bodyPr>
            <a:normAutofit/>
          </a:bodyPr>
          <a:lstStyle/>
          <a:p>
            <a:r>
              <a:rPr lang="nl-NL" sz="3200" dirty="0"/>
              <a:t>Leerling dénkt dat hij het al weet en gaat niet zelf opzoek naar het goede antwoord</a:t>
            </a: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8969" t="5901" r="5348" b="9051"/>
          <a:stretch/>
        </p:blipFill>
        <p:spPr>
          <a:xfrm>
            <a:off x="4499992" y="548680"/>
            <a:ext cx="4392488" cy="5832648"/>
          </a:xfrm>
          <a:prstGeom prst="rect">
            <a:avLst/>
          </a:prstGeom>
        </p:spPr>
      </p:pic>
    </p:spTree>
    <p:extLst>
      <p:ext uri="{BB962C8B-B14F-4D97-AF65-F5344CB8AC3E}">
        <p14:creationId xmlns:p14="http://schemas.microsoft.com/office/powerpoint/2010/main" val="143685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de </a:t>
            </a:r>
            <a:r>
              <a:rPr lang="nl-NL" dirty="0" err="1"/>
              <a:t>morning</a:t>
            </a:r>
            <a:r>
              <a:rPr lang="nl-NL" dirty="0"/>
              <a:t> </a:t>
            </a:r>
            <a:r>
              <a:rPr lang="nl-NL" dirty="0" err="1"/>
              <a:t>after</a:t>
            </a:r>
            <a:r>
              <a:rPr lang="nl-NL" dirty="0"/>
              <a:t> pil?</a:t>
            </a:r>
          </a:p>
        </p:txBody>
      </p:sp>
      <p:sp>
        <p:nvSpPr>
          <p:cNvPr id="3" name="Tijdelijke aanduiding voor inhoud 2"/>
          <p:cNvSpPr>
            <a:spLocks noGrp="1"/>
          </p:cNvSpPr>
          <p:nvPr>
            <p:ph idx="1"/>
          </p:nvPr>
        </p:nvSpPr>
        <p:spPr>
          <a:xfrm>
            <a:off x="1403648" y="2667014"/>
            <a:ext cx="7223627" cy="3124201"/>
          </a:xfrm>
        </p:spPr>
        <p:txBody>
          <a:bodyPr/>
          <a:lstStyle/>
          <a:p>
            <a:pPr marL="0" indent="0">
              <a:buNone/>
            </a:pPr>
            <a:endParaRPr lang="nl-NL" dirty="0"/>
          </a:p>
        </p:txBody>
      </p:sp>
      <p:pic>
        <p:nvPicPr>
          <p:cNvPr id="4" name="Afbeelding 3">
            <a:extLst>
              <a:ext uri="{FF2B5EF4-FFF2-40B4-BE49-F238E27FC236}">
                <a16:creationId xmlns:a16="http://schemas.microsoft.com/office/drawing/2014/main" id="{31A417F9-5229-8FF2-15F1-F2ED3BB84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437" y="2228850"/>
            <a:ext cx="3819525" cy="1200150"/>
          </a:xfrm>
          <a:prstGeom prst="rect">
            <a:avLst/>
          </a:prstGeom>
        </p:spPr>
      </p:pic>
    </p:spTree>
    <p:extLst>
      <p:ext uri="{BB962C8B-B14F-4D97-AF65-F5344CB8AC3E}">
        <p14:creationId xmlns:p14="http://schemas.microsoft.com/office/powerpoint/2010/main" val="1312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de </a:t>
            </a:r>
            <a:r>
              <a:rPr lang="nl-NL" dirty="0" err="1"/>
              <a:t>moning</a:t>
            </a:r>
            <a:r>
              <a:rPr lang="nl-NL" dirty="0"/>
              <a:t> </a:t>
            </a:r>
            <a:r>
              <a:rPr lang="nl-NL" dirty="0" err="1"/>
              <a:t>after</a:t>
            </a:r>
            <a:r>
              <a:rPr lang="nl-NL" dirty="0"/>
              <a:t> pil?</a:t>
            </a:r>
          </a:p>
        </p:txBody>
      </p:sp>
      <p:sp>
        <p:nvSpPr>
          <p:cNvPr id="3" name="Tijdelijke aanduiding voor inhoud 2"/>
          <p:cNvSpPr>
            <a:spLocks noGrp="1"/>
          </p:cNvSpPr>
          <p:nvPr>
            <p:ph idx="1"/>
          </p:nvPr>
        </p:nvSpPr>
        <p:spPr/>
        <p:txBody>
          <a:bodyPr/>
          <a:lstStyle/>
          <a:p>
            <a:pPr marL="457200" indent="-457200">
              <a:buFont typeface="+mj-lt"/>
              <a:buAutoNum type="alphaUcPeriod"/>
            </a:pPr>
            <a:r>
              <a:rPr lang="nl-NL" dirty="0"/>
              <a:t> het voorkomt ovulatie</a:t>
            </a:r>
          </a:p>
          <a:p>
            <a:pPr marL="457200" indent="-457200">
              <a:buFont typeface="+mj-lt"/>
              <a:buAutoNum type="alphaUcPeriod"/>
            </a:pPr>
            <a:r>
              <a:rPr lang="nl-NL" dirty="0"/>
              <a:t> het voorkomt innesteling</a:t>
            </a:r>
          </a:p>
          <a:p>
            <a:pPr marL="457200" indent="-457200">
              <a:buFont typeface="+mj-lt"/>
              <a:buAutoNum type="alphaUcPeriod"/>
            </a:pPr>
            <a:r>
              <a:rPr lang="nl-NL" dirty="0"/>
              <a:t> het veroorzaakt een abortus</a:t>
            </a:r>
          </a:p>
        </p:txBody>
      </p:sp>
    </p:spTree>
    <p:extLst>
      <p:ext uri="{BB962C8B-B14F-4D97-AF65-F5344CB8AC3E}">
        <p14:creationId xmlns:p14="http://schemas.microsoft.com/office/powerpoint/2010/main" val="389780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de </a:t>
            </a:r>
            <a:r>
              <a:rPr lang="nl-NL" dirty="0" err="1"/>
              <a:t>moning</a:t>
            </a:r>
            <a:r>
              <a:rPr lang="nl-NL" dirty="0"/>
              <a:t> </a:t>
            </a:r>
            <a:r>
              <a:rPr lang="nl-NL" dirty="0" err="1"/>
              <a:t>after</a:t>
            </a:r>
            <a:r>
              <a:rPr lang="nl-NL" dirty="0"/>
              <a:t> pil?</a:t>
            </a:r>
          </a:p>
        </p:txBody>
      </p:sp>
      <p:sp>
        <p:nvSpPr>
          <p:cNvPr id="3" name="Tijdelijke aanduiding voor inhoud 2"/>
          <p:cNvSpPr>
            <a:spLocks noGrp="1"/>
          </p:cNvSpPr>
          <p:nvPr>
            <p:ph idx="1"/>
          </p:nvPr>
        </p:nvSpPr>
        <p:spPr>
          <a:xfrm>
            <a:off x="1113240" y="2132856"/>
            <a:ext cx="7514035" cy="2304256"/>
          </a:xfrm>
        </p:spPr>
        <p:txBody>
          <a:bodyPr anchor="t">
            <a:normAutofit/>
          </a:bodyPr>
          <a:lstStyle/>
          <a:p>
            <a:pPr marL="457200" indent="-457200">
              <a:buFont typeface="+mj-lt"/>
              <a:buAutoNum type="alphaUcPeriod"/>
            </a:pPr>
            <a:r>
              <a:rPr lang="nl-NL" dirty="0"/>
              <a:t> </a:t>
            </a:r>
            <a:r>
              <a:rPr lang="nl-NL" b="1" dirty="0"/>
              <a:t>het voorkomt ovulatie</a:t>
            </a:r>
          </a:p>
          <a:p>
            <a:pPr marL="457200" indent="-457200">
              <a:buFont typeface="+mj-lt"/>
              <a:buAutoNum type="alphaUcPeriod"/>
            </a:pPr>
            <a:r>
              <a:rPr lang="nl-NL" dirty="0"/>
              <a:t> het voorkomt innesteling</a:t>
            </a:r>
          </a:p>
          <a:p>
            <a:pPr marL="457200" indent="-457200">
              <a:buFont typeface="+mj-lt"/>
              <a:buAutoNum type="alphaUcPeriod"/>
            </a:pPr>
            <a:r>
              <a:rPr lang="nl-NL" dirty="0"/>
              <a:t> het veroorzaakt een abortus</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885455"/>
            <a:ext cx="3936441" cy="2766056"/>
          </a:xfrm>
          <a:prstGeom prst="rect">
            <a:avLst/>
          </a:prstGeom>
        </p:spPr>
      </p:pic>
    </p:spTree>
    <p:extLst>
      <p:ext uri="{BB962C8B-B14F-4D97-AF65-F5344CB8AC3E}">
        <p14:creationId xmlns:p14="http://schemas.microsoft.com/office/powerpoint/2010/main" val="182879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 de hand of digitaal?</a:t>
            </a:r>
          </a:p>
        </p:txBody>
      </p:sp>
      <p:sp>
        <p:nvSpPr>
          <p:cNvPr id="3" name="Tijdelijke aanduiding voor inhoud 2"/>
          <p:cNvSpPr>
            <a:spLocks noGrp="1"/>
          </p:cNvSpPr>
          <p:nvPr>
            <p:ph idx="1"/>
          </p:nvPr>
        </p:nvSpPr>
        <p:spPr/>
        <p:txBody>
          <a:bodyPr>
            <a:normAutofit/>
          </a:bodyPr>
          <a:lstStyle/>
          <a:p>
            <a:pPr marL="0" indent="0">
              <a:buNone/>
            </a:pPr>
            <a:r>
              <a:rPr lang="nl-NL" dirty="0"/>
              <a:t>Wat zijn voor en nadelen?</a:t>
            </a:r>
          </a:p>
          <a:p>
            <a:pPr marL="0" indent="0">
              <a:buNone/>
            </a:pPr>
            <a:endParaRPr lang="nl-NL" dirty="0"/>
          </a:p>
          <a:p>
            <a:pPr marL="0" indent="0">
              <a:buNone/>
            </a:pPr>
            <a:r>
              <a:rPr lang="nl-NL" dirty="0"/>
              <a:t>Wat zijn aandachtpunten?</a:t>
            </a:r>
          </a:p>
          <a:p>
            <a:pPr>
              <a:buFontTx/>
              <a:buChar char="-"/>
            </a:pPr>
            <a:r>
              <a:rPr lang="nl-NL" dirty="0"/>
              <a:t>Denktijd</a:t>
            </a:r>
          </a:p>
          <a:p>
            <a:pPr>
              <a:buFontTx/>
              <a:buChar char="-"/>
            </a:pPr>
            <a:r>
              <a:rPr lang="nl-NL" dirty="0"/>
              <a:t>Iedereen actief (no </a:t>
            </a:r>
            <a:r>
              <a:rPr lang="nl-NL" dirty="0" err="1"/>
              <a:t>opt</a:t>
            </a:r>
            <a:r>
              <a:rPr lang="nl-NL" dirty="0"/>
              <a:t>-out)</a:t>
            </a:r>
          </a:p>
          <a:p>
            <a:pPr>
              <a:buFontTx/>
              <a:buChar char="-"/>
            </a:pPr>
            <a:r>
              <a:rPr lang="nl-NL" dirty="0"/>
              <a:t>Fouten durven maken</a:t>
            </a:r>
          </a:p>
          <a:p>
            <a:pPr>
              <a:buFontTx/>
              <a:buChar char="-"/>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68" y="2272599"/>
            <a:ext cx="3819525" cy="1200150"/>
          </a:xfrm>
          <a:prstGeom prst="rect">
            <a:avLst/>
          </a:prstGeom>
        </p:spPr>
      </p:pic>
      <p:pic>
        <p:nvPicPr>
          <p:cNvPr id="6" name="Afbeelding 5">
            <a:extLst>
              <a:ext uri="{FF2B5EF4-FFF2-40B4-BE49-F238E27FC236}">
                <a16:creationId xmlns:a16="http://schemas.microsoft.com/office/drawing/2014/main" id="{FE72FA3C-2B8E-77CD-990F-4FAD4E4D96E7}"/>
              </a:ext>
            </a:extLst>
          </p:cNvPr>
          <p:cNvPicPr>
            <a:picLocks noChangeAspect="1"/>
          </p:cNvPicPr>
          <p:nvPr/>
        </p:nvPicPr>
        <p:blipFill>
          <a:blip r:embed="rId4"/>
          <a:stretch>
            <a:fillRect/>
          </a:stretch>
        </p:blipFill>
        <p:spPr>
          <a:xfrm>
            <a:off x="5598358" y="3745099"/>
            <a:ext cx="3062947" cy="2914636"/>
          </a:xfrm>
          <a:prstGeom prst="rect">
            <a:avLst/>
          </a:prstGeom>
        </p:spPr>
      </p:pic>
    </p:spTree>
    <p:extLst>
      <p:ext uri="{BB962C8B-B14F-4D97-AF65-F5344CB8AC3E}">
        <p14:creationId xmlns:p14="http://schemas.microsoft.com/office/powerpoint/2010/main" val="147938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 </a:t>
            </a:r>
            <a:r>
              <a:rPr lang="nl-NL" dirty="0" err="1"/>
              <a:t>curse</a:t>
            </a:r>
            <a:r>
              <a:rPr lang="nl-NL" dirty="0"/>
              <a:t> of </a:t>
            </a:r>
            <a:r>
              <a:rPr lang="nl-NL" dirty="0" err="1"/>
              <a:t>knowledge</a:t>
            </a:r>
            <a:endParaRPr lang="nl-NL" dirty="0"/>
          </a:p>
        </p:txBody>
      </p:sp>
      <p:sp>
        <p:nvSpPr>
          <p:cNvPr id="3" name="Tijdelijke aanduiding voor inhoud 2"/>
          <p:cNvSpPr>
            <a:spLocks noGrp="1"/>
          </p:cNvSpPr>
          <p:nvPr>
            <p:ph idx="1"/>
          </p:nvPr>
        </p:nvSpPr>
        <p:spPr/>
        <p:txBody>
          <a:bodyPr/>
          <a:lstStyle/>
          <a:p>
            <a:endParaRPr lang="nl-NL"/>
          </a:p>
        </p:txBody>
      </p:sp>
      <p:pic>
        <p:nvPicPr>
          <p:cNvPr id="8" name="Afbeelding 7"/>
          <p:cNvPicPr>
            <a:picLocks noChangeAspect="1"/>
          </p:cNvPicPr>
          <p:nvPr/>
        </p:nvPicPr>
        <p:blipFill>
          <a:blip r:embed="rId3"/>
          <a:stretch>
            <a:fillRect/>
          </a:stretch>
        </p:blipFill>
        <p:spPr>
          <a:xfrm>
            <a:off x="2483767" y="2492896"/>
            <a:ext cx="4776971" cy="3024336"/>
          </a:xfrm>
          <a:prstGeom prst="rect">
            <a:avLst/>
          </a:prstGeom>
        </p:spPr>
      </p:pic>
    </p:spTree>
    <p:extLst>
      <p:ext uri="{BB962C8B-B14F-4D97-AF65-F5344CB8AC3E}">
        <p14:creationId xmlns:p14="http://schemas.microsoft.com/office/powerpoint/2010/main" val="536807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a:t>
            </a:r>
          </a:p>
        </p:txBody>
      </p:sp>
      <p:sp>
        <p:nvSpPr>
          <p:cNvPr id="3" name="Tijdelijke aanduiding voor inhoud 2"/>
          <p:cNvSpPr>
            <a:spLocks noGrp="1"/>
          </p:cNvSpPr>
          <p:nvPr>
            <p:ph idx="1"/>
          </p:nvPr>
        </p:nvSpPr>
        <p:spPr>
          <a:xfrm>
            <a:off x="1113233" y="1844824"/>
            <a:ext cx="7514035" cy="3946377"/>
          </a:xfrm>
        </p:spPr>
        <p:txBody>
          <a:bodyPr/>
          <a:lstStyle/>
          <a:p>
            <a:r>
              <a:rPr lang="nl-NL" dirty="0"/>
              <a:t>Leren is grillig</a:t>
            </a:r>
          </a:p>
          <a:p>
            <a:r>
              <a:rPr lang="nl-NL" dirty="0"/>
              <a:t>Als expert overschat je makkelijk de kennis van leerlingen (</a:t>
            </a:r>
            <a:r>
              <a:rPr lang="nl-NL" dirty="0" err="1"/>
              <a:t>curse</a:t>
            </a:r>
            <a:r>
              <a:rPr lang="nl-NL" dirty="0"/>
              <a:t> of </a:t>
            </a:r>
            <a:r>
              <a:rPr lang="nl-NL" dirty="0" err="1"/>
              <a:t>knowledge</a:t>
            </a:r>
            <a:r>
              <a:rPr lang="nl-NL" dirty="0"/>
              <a:t>)</a:t>
            </a:r>
          </a:p>
          <a:p>
            <a:r>
              <a:rPr lang="nl-NL" dirty="0"/>
              <a:t>Bij sommige concepten ontstaan (door onze hersenen en omgeving) vaak hardnekkige misconcepten</a:t>
            </a:r>
          </a:p>
        </p:txBody>
      </p:sp>
    </p:spTree>
    <p:extLst>
      <p:ext uri="{BB962C8B-B14F-4D97-AF65-F5344CB8AC3E}">
        <p14:creationId xmlns:p14="http://schemas.microsoft.com/office/powerpoint/2010/main" val="274175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 is hoop</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Ervaring							Onderzoek</a:t>
            </a:r>
          </a:p>
        </p:txBody>
      </p:sp>
      <p:pic>
        <p:nvPicPr>
          <p:cNvPr id="5" name="Afbeelding 4"/>
          <p:cNvPicPr>
            <a:picLocks noChangeAspect="1"/>
          </p:cNvPicPr>
          <p:nvPr/>
        </p:nvPicPr>
        <p:blipFill>
          <a:blip r:embed="rId3"/>
          <a:stretch>
            <a:fillRect/>
          </a:stretch>
        </p:blipFill>
        <p:spPr>
          <a:xfrm>
            <a:off x="1101933" y="2996952"/>
            <a:ext cx="3505572" cy="2109186"/>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9" y="2996952"/>
            <a:ext cx="3749664" cy="2109186"/>
          </a:xfrm>
          <a:prstGeom prst="rect">
            <a:avLst/>
          </a:prstGeom>
        </p:spPr>
      </p:pic>
    </p:spTree>
    <p:extLst>
      <p:ext uri="{BB962C8B-B14F-4D97-AF65-F5344CB8AC3E}">
        <p14:creationId xmlns:p14="http://schemas.microsoft.com/office/powerpoint/2010/main" val="428749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a:t>
            </a:r>
          </a:p>
        </p:txBody>
      </p:sp>
      <p:sp>
        <p:nvSpPr>
          <p:cNvPr id="3" name="Tijdelijke aanduiding voor inhoud 2"/>
          <p:cNvSpPr>
            <a:spLocks noGrp="1"/>
          </p:cNvSpPr>
          <p:nvPr>
            <p:ph idx="1"/>
          </p:nvPr>
        </p:nvSpPr>
        <p:spPr>
          <a:xfrm>
            <a:off x="1113233" y="1844824"/>
            <a:ext cx="7514035" cy="3946377"/>
          </a:xfrm>
        </p:spPr>
        <p:txBody>
          <a:bodyPr/>
          <a:lstStyle/>
          <a:p>
            <a:r>
              <a:rPr lang="nl-NL" dirty="0"/>
              <a:t>Leren is grillig</a:t>
            </a:r>
          </a:p>
          <a:p>
            <a:r>
              <a:rPr lang="nl-NL" dirty="0"/>
              <a:t>Als expert overschat je makkelijk de kennis van leerlingen (</a:t>
            </a:r>
            <a:r>
              <a:rPr lang="nl-NL" dirty="0" err="1"/>
              <a:t>curse</a:t>
            </a:r>
            <a:r>
              <a:rPr lang="nl-NL" dirty="0"/>
              <a:t> of </a:t>
            </a:r>
            <a:r>
              <a:rPr lang="nl-NL" dirty="0" err="1"/>
              <a:t>knowledge</a:t>
            </a:r>
            <a:r>
              <a:rPr lang="nl-NL" dirty="0"/>
              <a:t>)</a:t>
            </a:r>
          </a:p>
          <a:p>
            <a:r>
              <a:rPr lang="nl-NL" dirty="0"/>
              <a:t>Bij sommige concepten ontstaan (door onze hersenen en omgeving) vaak hardnekkige misconcepten</a:t>
            </a:r>
          </a:p>
          <a:p>
            <a:pPr lvl="1"/>
            <a:r>
              <a:rPr lang="nl-NL" dirty="0"/>
              <a:t>Dit is bekend maar als ik een les zit voor te bereiden heb ik niet snel toegang tot deze informatie</a:t>
            </a:r>
          </a:p>
        </p:txBody>
      </p:sp>
    </p:spTree>
    <p:extLst>
      <p:ext uri="{BB962C8B-B14F-4D97-AF65-F5344CB8AC3E}">
        <p14:creationId xmlns:p14="http://schemas.microsoft.com/office/powerpoint/2010/main" val="275310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Oplossing</a:t>
            </a:r>
          </a:p>
        </p:txBody>
      </p:sp>
      <p:sp>
        <p:nvSpPr>
          <p:cNvPr id="3" name="Tijdelijke aanduiding voor inhoud 2"/>
          <p:cNvSpPr>
            <a:spLocks noGrp="1"/>
          </p:cNvSpPr>
          <p:nvPr>
            <p:ph idx="1"/>
          </p:nvPr>
        </p:nvSpPr>
        <p:spPr>
          <a:xfrm>
            <a:off x="1113233" y="2667001"/>
            <a:ext cx="7514035" cy="2202160"/>
          </a:xfrm>
        </p:spPr>
        <p:txBody>
          <a:bodyPr>
            <a:normAutofit fontScale="92500"/>
          </a:bodyPr>
          <a:lstStyle/>
          <a:p>
            <a:pPr marL="0" indent="0">
              <a:buNone/>
            </a:pPr>
            <a:r>
              <a:rPr lang="nl-NL" dirty="0"/>
              <a:t>Een diagnostische vraag is een meerkeuze vraag waarmee je snel zichtbaar krijgt in hoeverre een misvatting aanwezig is. </a:t>
            </a:r>
          </a:p>
          <a:p>
            <a:pPr marL="0" indent="0">
              <a:buNone/>
            </a:pPr>
            <a:endParaRPr lang="nl-NL" dirty="0"/>
          </a:p>
          <a:p>
            <a:pPr marL="0" indent="0">
              <a:buNone/>
            </a:pPr>
            <a:r>
              <a:rPr lang="nl-NL" dirty="0"/>
              <a:t>Je gebruikt deze info om te beslissen wat </a:t>
            </a:r>
            <a:r>
              <a:rPr lang="nl-NL" u="sng" dirty="0"/>
              <a:t>nu</a:t>
            </a:r>
            <a:r>
              <a:rPr lang="nl-NL" dirty="0"/>
              <a:t> in de les nuttig is om te doen</a:t>
            </a:r>
          </a:p>
        </p:txBody>
      </p:sp>
    </p:spTree>
    <p:extLst>
      <p:ext uri="{BB962C8B-B14F-4D97-AF65-F5344CB8AC3E}">
        <p14:creationId xmlns:p14="http://schemas.microsoft.com/office/powerpoint/2010/main" val="297987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 voorstellen</a:t>
            </a:r>
          </a:p>
        </p:txBody>
      </p:sp>
      <p:sp>
        <p:nvSpPr>
          <p:cNvPr id="5" name="Tijdelijke aanduiding voor inhoud 4">
            <a:extLst>
              <a:ext uri="{FF2B5EF4-FFF2-40B4-BE49-F238E27FC236}">
                <a16:creationId xmlns:a16="http://schemas.microsoft.com/office/drawing/2014/main" id="{96CEC49E-C19B-65D0-5CD5-28E8C4A16D6A}"/>
              </a:ext>
            </a:extLst>
          </p:cNvPr>
          <p:cNvSpPr>
            <a:spLocks noGrp="1"/>
          </p:cNvSpPr>
          <p:nvPr>
            <p:ph idx="1"/>
          </p:nvPr>
        </p:nvSpPr>
        <p:spPr/>
        <p:txBody>
          <a:bodyPr>
            <a:normAutofit/>
          </a:bodyPr>
          <a:lstStyle/>
          <a:p>
            <a:pPr marL="0" indent="0" algn="ctr">
              <a:buNone/>
            </a:pPr>
            <a:r>
              <a:rPr lang="nl-NL" sz="4400" dirty="0"/>
              <a:t>Jelle &amp; Sofie</a:t>
            </a:r>
          </a:p>
        </p:txBody>
      </p:sp>
    </p:spTree>
    <p:extLst>
      <p:ext uri="{BB962C8B-B14F-4D97-AF65-F5344CB8AC3E}">
        <p14:creationId xmlns:p14="http://schemas.microsoft.com/office/powerpoint/2010/main" val="257236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01D29-BCB5-5CF1-6DCC-356F7DA023F9}"/>
              </a:ext>
            </a:extLst>
          </p:cNvPr>
          <p:cNvSpPr>
            <a:spLocks noGrp="1"/>
          </p:cNvSpPr>
          <p:nvPr>
            <p:ph type="title"/>
          </p:nvPr>
        </p:nvSpPr>
        <p:spPr/>
        <p:txBody>
          <a:bodyPr/>
          <a:lstStyle/>
          <a:p>
            <a:r>
              <a:rPr lang="nl-NL" dirty="0"/>
              <a:t>Een diagnostische vraag is een specifieke tool</a:t>
            </a:r>
          </a:p>
        </p:txBody>
      </p:sp>
      <p:sp>
        <p:nvSpPr>
          <p:cNvPr id="3" name="Tijdelijke aanduiding voor inhoud 2">
            <a:extLst>
              <a:ext uri="{FF2B5EF4-FFF2-40B4-BE49-F238E27FC236}">
                <a16:creationId xmlns:a16="http://schemas.microsoft.com/office/drawing/2014/main" id="{0114A0A7-6C20-403C-7D32-9AE170CCD889}"/>
              </a:ext>
            </a:extLst>
          </p:cNvPr>
          <p:cNvSpPr>
            <a:spLocks noGrp="1"/>
          </p:cNvSpPr>
          <p:nvPr>
            <p:ph idx="1"/>
          </p:nvPr>
        </p:nvSpPr>
        <p:spPr/>
        <p:txBody>
          <a:bodyPr/>
          <a:lstStyle/>
          <a:p>
            <a:endParaRPr lang="nl-NL"/>
          </a:p>
        </p:txBody>
      </p:sp>
      <p:pic>
        <p:nvPicPr>
          <p:cNvPr id="4" name="Picture 5" descr="A picture containing water, sky, boat, outdoor&#10;&#10;Description automatically generated">
            <a:extLst>
              <a:ext uri="{FF2B5EF4-FFF2-40B4-BE49-F238E27FC236}">
                <a16:creationId xmlns:a16="http://schemas.microsoft.com/office/drawing/2014/main" id="{2DA651C9-8555-AEAA-B48A-27D81839C39C}"/>
              </a:ext>
            </a:extLst>
          </p:cNvPr>
          <p:cNvPicPr>
            <a:picLocks noChangeAspect="1"/>
          </p:cNvPicPr>
          <p:nvPr/>
        </p:nvPicPr>
        <p:blipFill>
          <a:blip r:embed="rId3"/>
          <a:stretch>
            <a:fillRect/>
          </a:stretch>
        </p:blipFill>
        <p:spPr>
          <a:xfrm>
            <a:off x="251520" y="2996952"/>
            <a:ext cx="3672408" cy="23314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5" descr="A picture containing sky, water, outdoor, boat&#10;&#10;Description automatically generated">
            <a:extLst>
              <a:ext uri="{FF2B5EF4-FFF2-40B4-BE49-F238E27FC236}">
                <a16:creationId xmlns:a16="http://schemas.microsoft.com/office/drawing/2014/main" id="{EC20BF8B-7700-4034-26EF-992601D4DC2F}"/>
              </a:ext>
            </a:extLst>
          </p:cNvPr>
          <p:cNvPicPr>
            <a:picLocks noChangeAspect="1"/>
          </p:cNvPicPr>
          <p:nvPr/>
        </p:nvPicPr>
        <p:blipFill>
          <a:blip r:embed="rId4"/>
          <a:stretch>
            <a:fillRect/>
          </a:stretch>
        </p:blipFill>
        <p:spPr>
          <a:xfrm>
            <a:off x="5241601" y="2890996"/>
            <a:ext cx="3672408"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6" name="Straight Arrow Connector 6">
            <a:extLst>
              <a:ext uri="{FF2B5EF4-FFF2-40B4-BE49-F238E27FC236}">
                <a16:creationId xmlns:a16="http://schemas.microsoft.com/office/drawing/2014/main" id="{EFB629B9-005B-6630-2716-D9C7A3AAFC6B}"/>
              </a:ext>
            </a:extLst>
          </p:cNvPr>
          <p:cNvCxnSpPr>
            <a:cxnSpLocks/>
          </p:cNvCxnSpPr>
          <p:nvPr/>
        </p:nvCxnSpPr>
        <p:spPr>
          <a:xfrm>
            <a:off x="4128542" y="4162675"/>
            <a:ext cx="947514"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791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dirty="0"/>
              <a:t>je de uitkomst gebruik voor het vervolg van je les</a:t>
            </a:r>
          </a:p>
          <a:p>
            <a:pPr marL="457200" indent="-457200">
              <a:buSzPct val="100000"/>
              <a:buAutoNum type="alphaUcPeriod"/>
            </a:pPr>
            <a:r>
              <a:rPr lang="nl-NL" dirty="0"/>
              <a:t>je het begrip van het leerdoel test</a:t>
            </a:r>
          </a:p>
        </p:txBody>
      </p:sp>
    </p:spTree>
    <p:extLst>
      <p:ext uri="{BB962C8B-B14F-4D97-AF65-F5344CB8AC3E}">
        <p14:creationId xmlns:p14="http://schemas.microsoft.com/office/powerpoint/2010/main" val="168473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b="1" dirty="0"/>
              <a:t>je de uitkomst gebruik voor het vervolg van je les</a:t>
            </a:r>
          </a:p>
          <a:p>
            <a:pPr marL="457200" indent="-457200">
              <a:buSzPct val="100000"/>
              <a:buAutoNum type="alphaUcPeriod"/>
            </a:pPr>
            <a:r>
              <a:rPr lang="nl-NL" dirty="0"/>
              <a:t>je het begrip van het leerdoel test</a:t>
            </a:r>
          </a:p>
        </p:txBody>
      </p:sp>
    </p:spTree>
    <p:extLst>
      <p:ext uri="{BB962C8B-B14F-4D97-AF65-F5344CB8AC3E}">
        <p14:creationId xmlns:p14="http://schemas.microsoft.com/office/powerpoint/2010/main" val="10754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13233" y="620688"/>
            <a:ext cx="7514035" cy="5170513"/>
          </a:xfrm>
        </p:spPr>
        <p:txBody>
          <a:bodyPr anchor="t">
            <a:normAutofit fontScale="92500" lnSpcReduction="20000"/>
          </a:bodyPr>
          <a:lstStyle/>
          <a:p>
            <a:pPr marL="0" indent="0">
              <a:buNone/>
            </a:pPr>
            <a:r>
              <a:rPr lang="nl-NL" b="1" dirty="0"/>
              <a:t>Probleem</a:t>
            </a:r>
          </a:p>
          <a:p>
            <a:r>
              <a:rPr lang="nl-NL" dirty="0"/>
              <a:t>Leren is grillig</a:t>
            </a:r>
          </a:p>
          <a:p>
            <a:r>
              <a:rPr lang="nl-NL" dirty="0"/>
              <a:t>Als expert overschat je makkelijk de kennis van leerlingen </a:t>
            </a:r>
          </a:p>
          <a:p>
            <a:r>
              <a:rPr lang="nl-NL" dirty="0"/>
              <a:t>Bij sommige concepten ontstaan vaak misconcepten</a:t>
            </a:r>
          </a:p>
          <a:p>
            <a:pPr marL="0" indent="0">
              <a:buNone/>
            </a:pPr>
            <a:endParaRPr lang="nl-NL" dirty="0"/>
          </a:p>
          <a:p>
            <a:pPr marL="0" indent="0">
              <a:buNone/>
            </a:pPr>
            <a:r>
              <a:rPr lang="nl-NL" b="1" dirty="0"/>
              <a:t>Diagnostische vraag</a:t>
            </a:r>
          </a:p>
          <a:p>
            <a:pPr marL="0" indent="0">
              <a:buNone/>
            </a:pPr>
            <a:r>
              <a:rPr lang="nl-NL" dirty="0"/>
              <a:t>Krachtig middel om het denken van leerlingen snel zichtbaar te maken in de les</a:t>
            </a:r>
          </a:p>
          <a:p>
            <a:pPr marL="0" indent="0">
              <a:buNone/>
            </a:pPr>
            <a:endParaRPr lang="nl-NL" dirty="0"/>
          </a:p>
          <a:p>
            <a:pPr marL="0" indent="0">
              <a:buNone/>
            </a:pPr>
            <a:r>
              <a:rPr lang="nl-NL" b="1" dirty="0"/>
              <a:t>Hoe is dit onderdeel van formatief handelen?</a:t>
            </a:r>
          </a:p>
          <a:p>
            <a:pPr marL="0" indent="0">
              <a:buNone/>
            </a:pPr>
            <a:r>
              <a:rPr lang="nl-NL" dirty="0"/>
              <a:t>Gebruik de uitkomst voor een geïnformeerde beslissing</a:t>
            </a:r>
          </a:p>
          <a:p>
            <a:pPr marL="0" indent="0">
              <a:buNone/>
            </a:pPr>
            <a:endParaRPr lang="nl-NL" dirty="0"/>
          </a:p>
          <a:p>
            <a:pPr marL="0" indent="0">
              <a:buNone/>
            </a:pPr>
            <a:r>
              <a:rPr lang="nl-NL" b="1" dirty="0"/>
              <a:t>Zelf aan de slag</a:t>
            </a:r>
          </a:p>
        </p:txBody>
      </p:sp>
    </p:spTree>
    <p:extLst>
      <p:ext uri="{BB962C8B-B14F-4D97-AF65-F5344CB8AC3E}">
        <p14:creationId xmlns:p14="http://schemas.microsoft.com/office/powerpoint/2010/main" val="955589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6D4E1-420D-4AAD-9155-CD24E11D366E}"/>
              </a:ext>
            </a:extLst>
          </p:cNvPr>
          <p:cNvSpPr>
            <a:spLocks noGrp="1"/>
          </p:cNvSpPr>
          <p:nvPr>
            <p:ph type="title"/>
          </p:nvPr>
        </p:nvSpPr>
        <p:spPr>
          <a:xfrm>
            <a:off x="1113234" y="685801"/>
            <a:ext cx="7514035" cy="1087015"/>
          </a:xfrm>
        </p:spPr>
        <p:txBody>
          <a:bodyPr/>
          <a:lstStyle/>
          <a:p>
            <a:r>
              <a:rPr lang="nl-NL" dirty="0"/>
              <a:t>5 gouden regels volgens Barton</a:t>
            </a:r>
          </a:p>
        </p:txBody>
      </p:sp>
      <p:sp>
        <p:nvSpPr>
          <p:cNvPr id="3" name="Tijdelijke aanduiding voor inhoud 2">
            <a:extLst>
              <a:ext uri="{FF2B5EF4-FFF2-40B4-BE49-F238E27FC236}">
                <a16:creationId xmlns:a16="http://schemas.microsoft.com/office/drawing/2014/main" id="{120A336D-C732-4556-BE7B-23854F341104}"/>
              </a:ext>
            </a:extLst>
          </p:cNvPr>
          <p:cNvSpPr>
            <a:spLocks noGrp="1"/>
          </p:cNvSpPr>
          <p:nvPr>
            <p:ph idx="1"/>
          </p:nvPr>
        </p:nvSpPr>
        <p:spPr>
          <a:xfrm>
            <a:off x="1113233" y="1772816"/>
            <a:ext cx="7514035" cy="4018385"/>
          </a:xfrm>
        </p:spPr>
        <p:txBody>
          <a:bodyPr/>
          <a:lstStyle/>
          <a:p>
            <a:r>
              <a:rPr lang="nl-NL" dirty="0"/>
              <a:t>Eenduidige, gesloten vraag</a:t>
            </a:r>
          </a:p>
          <a:p>
            <a:r>
              <a:rPr lang="nl-NL" dirty="0"/>
              <a:t>Bevraagt één concept</a:t>
            </a:r>
          </a:p>
          <a:p>
            <a:r>
              <a:rPr lang="nl-NL" dirty="0"/>
              <a:t>Snel te beantwoorden</a:t>
            </a:r>
          </a:p>
          <a:p>
            <a:r>
              <a:rPr lang="nl-NL" dirty="0"/>
              <a:t>Foute opties geven informatie over denkwijze leerling</a:t>
            </a:r>
          </a:p>
          <a:p>
            <a:r>
              <a:rPr lang="nl-NL" dirty="0"/>
              <a:t>Niet mogelijk met de verkeerde strategie op juiste antwoord te komen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013176"/>
            <a:ext cx="1155818" cy="1687325"/>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5329" t="10466" r="4086"/>
          <a:stretch/>
        </p:blipFill>
        <p:spPr>
          <a:xfrm>
            <a:off x="5477772" y="1758126"/>
            <a:ext cx="2448273" cy="1814890"/>
          </a:xfrm>
          <a:prstGeom prst="rect">
            <a:avLst/>
          </a:prstGeom>
        </p:spPr>
      </p:pic>
    </p:spTree>
    <p:extLst>
      <p:ext uri="{BB962C8B-B14F-4D97-AF65-F5344CB8AC3E}">
        <p14:creationId xmlns:p14="http://schemas.microsoft.com/office/powerpoint/2010/main" val="200840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wisselende kwaliteit</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691735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FE544-5EB0-9DE2-506E-219EE226C990}"/>
              </a:ext>
            </a:extLst>
          </p:cNvPr>
          <p:cNvSpPr>
            <a:spLocks noGrp="1"/>
          </p:cNvSpPr>
          <p:nvPr>
            <p:ph type="title"/>
          </p:nvPr>
        </p:nvSpPr>
        <p:spPr>
          <a:xfrm>
            <a:off x="1115616" y="476672"/>
            <a:ext cx="7514035" cy="798969"/>
          </a:xfrm>
        </p:spPr>
        <p:txBody>
          <a:bodyPr/>
          <a:lstStyle/>
          <a:p>
            <a:r>
              <a:rPr lang="nl-NL" dirty="0"/>
              <a:t>Thema’s die nog nodig zijn</a:t>
            </a:r>
          </a:p>
        </p:txBody>
      </p:sp>
      <mc:AlternateContent xmlns:mc="http://schemas.openxmlformats.org/markup-compatibility/2006" xmlns:a14="http://schemas.microsoft.com/office/drawing/2010/main">
        <mc:Choice Requires="a14">
          <p:sp>
            <p:nvSpPr>
              <p:cNvPr id="5" name="Tijdelijke aanduiding voor inhoud 4">
                <a:extLst>
                  <a:ext uri="{FF2B5EF4-FFF2-40B4-BE49-F238E27FC236}">
                    <a16:creationId xmlns:a16="http://schemas.microsoft.com/office/drawing/2014/main" id="{925E920D-F2CB-9468-9E04-D96DFF1D702C}"/>
                  </a:ext>
                </a:extLst>
              </p:cNvPr>
              <p:cNvSpPr>
                <a:spLocks noGrp="1"/>
              </p:cNvSpPr>
              <p:nvPr>
                <p:ph idx="1"/>
              </p:nvPr>
            </p:nvSpPr>
            <p:spPr>
              <a:xfrm>
                <a:off x="1403648" y="1844824"/>
                <a:ext cx="7514035" cy="4306431"/>
              </a:xfrm>
            </p:spPr>
            <p:txBody>
              <a:bodyPr numCol="3">
                <a:noAutofit/>
              </a:bodyPr>
              <a:lstStyle/>
              <a:p>
                <a:r>
                  <a:rPr lang="nl-NL" sz="1800" dirty="0"/>
                  <a:t>Normaalkracht is niet altijd gelijk aan zwaartekracht</a:t>
                </a:r>
              </a:p>
              <a:p>
                <a:r>
                  <a:rPr lang="nl-NL" sz="1800" dirty="0"/>
                  <a:t>Trillingen en golven</a:t>
                </a:r>
              </a:p>
              <a:p>
                <a:pPr lvl="1"/>
                <a:r>
                  <a:rPr lang="nl-NL" sz="1400" dirty="0"/>
                  <a:t>Staande golven (bv </a:t>
                </a:r>
                <a14:m>
                  <m:oMath xmlns:m="http://schemas.openxmlformats.org/officeDocument/2006/math">
                    <m:r>
                      <a:rPr lang="nl-NL" sz="1400" i="1" dirty="0" smtClean="0">
                        <a:latin typeface="Cambria Math" panose="02040503050406030204" pitchFamily="18" charset="0"/>
                      </a:rPr>
                      <m:t>𝑛</m:t>
                    </m:r>
                    <m:r>
                      <a:rPr lang="nl-NL" sz="1400" i="1" dirty="0">
                        <a:latin typeface="Cambria Math" panose="02040503050406030204" pitchFamily="18" charset="0"/>
                      </a:rPr>
                      <m:t> </m:t>
                    </m:r>
                    <m:r>
                      <a:rPr lang="nl-NL" sz="1400" i="1" dirty="0" smtClean="0">
                        <a:latin typeface="Cambria Math" panose="02040503050406030204" pitchFamily="18" charset="0"/>
                      </a:rPr>
                      <m:t>=</m:t>
                    </m:r>
                    <m:r>
                      <a:rPr lang="nl-NL" sz="1400" i="1" dirty="0">
                        <a:latin typeface="Cambria Math" panose="02040503050406030204" pitchFamily="18" charset="0"/>
                      </a:rPr>
                      <m:t> </m:t>
                    </m:r>
                    <m:r>
                      <a:rPr lang="nl-NL" sz="1400" i="1" dirty="0" smtClean="0">
                        <a:latin typeface="Cambria Math" panose="02040503050406030204" pitchFamily="18" charset="0"/>
                      </a:rPr>
                      <m:t>2</m:t>
                    </m:r>
                  </m:oMath>
                </a14:m>
                <a:r>
                  <a:rPr lang="nl-NL" sz="1400" dirty="0"/>
                  <a:t> is 1</a:t>
                </a:r>
                <a:r>
                  <a:rPr lang="nl-NL" sz="1400" baseline="30000" dirty="0"/>
                  <a:t>e</a:t>
                </a:r>
                <a:r>
                  <a:rPr lang="nl-NL" sz="1400" dirty="0"/>
                  <a:t> boventoon)</a:t>
                </a:r>
              </a:p>
              <a:p>
                <a:pPr lvl="1"/>
                <a:r>
                  <a:rPr lang="nl-NL" sz="1400" dirty="0"/>
                  <a:t>Transversaal </a:t>
                </a:r>
                <a:r>
                  <a:rPr lang="nl-NL" sz="1400" dirty="0" err="1"/>
                  <a:t>vs</a:t>
                </a:r>
                <a:r>
                  <a:rPr lang="nl-NL" sz="1400" dirty="0"/>
                  <a:t> longitudinaal</a:t>
                </a:r>
              </a:p>
              <a:p>
                <a:pPr lvl="1"/>
                <a14:m>
                  <m:oMath xmlns:m="http://schemas.openxmlformats.org/officeDocument/2006/math">
                    <m:sSub>
                      <m:sSubPr>
                        <m:ctrlPr>
                          <a:rPr lang="nl-NL" sz="1400" b="0" i="1" smtClean="0">
                            <a:latin typeface="Cambria Math" panose="02040503050406030204" pitchFamily="18" charset="0"/>
                          </a:rPr>
                        </m:ctrlPr>
                      </m:sSubPr>
                      <m:e>
                        <m:r>
                          <a:rPr lang="nl-NL" sz="1400" b="0" i="1" smtClean="0">
                            <a:latin typeface="Cambria Math" panose="02040503050406030204" pitchFamily="18" charset="0"/>
                          </a:rPr>
                          <m:t>𝑣</m:t>
                        </m:r>
                      </m:e>
                      <m:sub>
                        <m:r>
                          <a:rPr lang="nl-NL" sz="1400" b="0" i="1" smtClean="0">
                            <a:latin typeface="Cambria Math" panose="02040503050406030204" pitchFamily="18" charset="0"/>
                          </a:rPr>
                          <m:t>𝑚𝑎𝑥</m:t>
                        </m:r>
                      </m:sub>
                    </m:sSub>
                  </m:oMath>
                </a14:m>
                <a:r>
                  <a:rPr lang="nl-NL" sz="1400" dirty="0"/>
                  <a:t> </a:t>
                </a:r>
                <a:r>
                  <a:rPr lang="nl-NL" sz="1400" dirty="0" err="1"/>
                  <a:t>vs</a:t>
                </a:r>
                <a:r>
                  <a:rPr lang="nl-NL" sz="1400" dirty="0"/>
                  <a:t> </a:t>
                </a:r>
                <a14:m>
                  <m:oMath xmlns:m="http://schemas.openxmlformats.org/officeDocument/2006/math">
                    <m:r>
                      <a:rPr lang="nl-NL" sz="1400" b="0" i="1" smtClean="0">
                        <a:latin typeface="Cambria Math" panose="02040503050406030204" pitchFamily="18" charset="0"/>
                      </a:rPr>
                      <m:t>𝑣</m:t>
                    </m:r>
                    <m:r>
                      <a:rPr lang="nl-NL" sz="1400" b="0" i="1" smtClean="0">
                        <a:latin typeface="Cambria Math" panose="02040503050406030204" pitchFamily="18" charset="0"/>
                      </a:rPr>
                      <m:t>=</m:t>
                    </m:r>
                    <m:r>
                      <a:rPr lang="nl-NL" sz="1400" b="0" i="1" smtClean="0">
                        <a:latin typeface="Cambria Math" panose="02040503050406030204" pitchFamily="18" charset="0"/>
                      </a:rPr>
                      <m:t>𝑓</m:t>
                    </m:r>
                    <m:r>
                      <a:rPr lang="nl-NL" sz="1400" b="0" i="1" smtClean="0">
                        <a:latin typeface="Cambria Math" panose="02040503050406030204" pitchFamily="18" charset="0"/>
                      </a:rPr>
                      <m:t>⋅</m:t>
                    </m:r>
                    <m:r>
                      <a:rPr lang="nl-NL" sz="1400" b="0" i="1" smtClean="0">
                        <a:latin typeface="Cambria Math" panose="02040503050406030204" pitchFamily="18" charset="0"/>
                      </a:rPr>
                      <m:t>𝜆</m:t>
                    </m:r>
                  </m:oMath>
                </a14:m>
                <a:endParaRPr lang="nl-NL" sz="1400" dirty="0"/>
              </a:p>
              <a:p>
                <a:pPr lvl="1"/>
                <a:endParaRPr lang="nl-NL" sz="1400" dirty="0"/>
              </a:p>
              <a:p>
                <a:pPr marL="450850" indent="-269875"/>
                <a:r>
                  <a:rPr lang="nl-NL" sz="1800" dirty="0"/>
                  <a:t>Modelleren</a:t>
                </a:r>
              </a:p>
              <a:p>
                <a:pPr marL="180975" indent="0">
                  <a:buNone/>
                </a:pPr>
                <a:endParaRPr lang="nl-NL" sz="1800" dirty="0"/>
              </a:p>
              <a:p>
                <a:pPr marL="450850" indent="-269875"/>
                <a:r>
                  <a:rPr lang="nl-NL" sz="1800" dirty="0"/>
                  <a:t>Elektriciteit, maar dan niet over serie/parallel </a:t>
                </a:r>
              </a:p>
              <a:p>
                <a:pPr marL="908050" lvl="1" indent="-269875"/>
                <a:r>
                  <a:rPr lang="nl-NL" sz="1400" dirty="0"/>
                  <a:t>Bv veiligheid</a:t>
                </a:r>
              </a:p>
              <a:p>
                <a:pPr marL="908050" lvl="1" indent="-269875"/>
                <a:r>
                  <a:rPr lang="nl-NL" sz="1400" dirty="0"/>
                  <a:t>Vermogen</a:t>
                </a:r>
              </a:p>
              <a:p>
                <a:pPr marL="908050" lvl="1" indent="-269875"/>
                <a:r>
                  <a:rPr lang="nl-NL" sz="1400" dirty="0"/>
                  <a:t>Rendement</a:t>
                </a:r>
              </a:p>
              <a:p>
                <a:pPr marL="908050" lvl="1" indent="-269875"/>
                <a:r>
                  <a:rPr lang="nl-NL" sz="1400" dirty="0"/>
                  <a:t>Transformator</a:t>
                </a:r>
              </a:p>
              <a:p>
                <a:pPr marL="450850" indent="-269875"/>
                <a:r>
                  <a:rPr lang="nl-NL" sz="1800" dirty="0"/>
                  <a:t>Quantumwereld</a:t>
                </a:r>
              </a:p>
              <a:p>
                <a:pPr marL="450850" indent="-269875"/>
                <a:r>
                  <a:rPr lang="nl-NL" sz="1800" dirty="0"/>
                  <a:t>Astrofysica</a:t>
                </a:r>
              </a:p>
              <a:p>
                <a:pPr marL="450850" indent="-269875"/>
                <a:endParaRPr lang="nl-NL" sz="1800" dirty="0"/>
              </a:p>
              <a:p>
                <a:pPr marL="450850" indent="-269875"/>
                <a:endParaRPr lang="nl-NL" sz="1800" dirty="0"/>
              </a:p>
              <a:p>
                <a:pPr marL="361950" indent="-90488"/>
                <a:endParaRPr lang="nl-NL" sz="1800" dirty="0"/>
              </a:p>
              <a:p>
                <a:endParaRPr lang="nl-NL" sz="1800" dirty="0"/>
              </a:p>
            </p:txBody>
          </p:sp>
        </mc:Choice>
        <mc:Fallback xmlns="">
          <p:sp>
            <p:nvSpPr>
              <p:cNvPr id="5" name="Tijdelijke aanduiding voor inhoud 4">
                <a:extLst>
                  <a:ext uri="{FF2B5EF4-FFF2-40B4-BE49-F238E27FC236}">
                    <a16:creationId xmlns:a16="http://schemas.microsoft.com/office/drawing/2014/main" id="{925E920D-F2CB-9468-9E04-D96DFF1D702C}"/>
                  </a:ext>
                </a:extLst>
              </p:cNvPr>
              <p:cNvSpPr>
                <a:spLocks noGrp="1" noRot="1" noChangeAspect="1" noMove="1" noResize="1" noEditPoints="1" noAdjustHandles="1" noChangeArrowheads="1" noChangeShapeType="1" noTextEdit="1"/>
              </p:cNvSpPr>
              <p:nvPr>
                <p:ph idx="1"/>
              </p:nvPr>
            </p:nvSpPr>
            <p:spPr>
              <a:xfrm>
                <a:off x="1403648" y="1844824"/>
                <a:ext cx="7514035" cy="4306431"/>
              </a:xfrm>
              <a:blipFill>
                <a:blip r:embed="rId3"/>
                <a:stretch>
                  <a:fillRect l="-1217" t="-3116"/>
                </a:stretch>
              </a:blipFill>
            </p:spPr>
            <p:txBody>
              <a:bodyPr/>
              <a:lstStyle/>
              <a:p>
                <a:r>
                  <a:rPr lang="nl-NL">
                    <a:noFill/>
                  </a:rPr>
                  <a:t> </a:t>
                </a:r>
              </a:p>
            </p:txBody>
          </p:sp>
        </mc:Fallback>
      </mc:AlternateContent>
    </p:spTree>
    <p:extLst>
      <p:ext uri="{BB962C8B-B14F-4D97-AF65-F5344CB8AC3E}">
        <p14:creationId xmlns:p14="http://schemas.microsoft.com/office/powerpoint/2010/main" val="4167980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A7AFB-C713-4F2B-B42F-F12F4C68394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988CFA97-E521-4BA0-A6AB-7D36F4C9A5D0}"/>
              </a:ext>
            </a:extLst>
          </p:cNvPr>
          <p:cNvSpPr>
            <a:spLocks noGrp="1"/>
          </p:cNvSpPr>
          <p:nvPr>
            <p:ph idx="1"/>
          </p:nvPr>
        </p:nvSpPr>
        <p:spPr>
          <a:xfrm>
            <a:off x="1113234" y="2036345"/>
            <a:ext cx="7514034" cy="4272975"/>
          </a:xfrm>
        </p:spPr>
        <p:txBody>
          <a:bodyPr>
            <a:normAutofit/>
          </a:bodyPr>
          <a:lstStyle/>
          <a:p>
            <a:pPr marL="0" indent="0">
              <a:buNone/>
            </a:pPr>
            <a:endParaRPr lang="nl-NL" dirty="0"/>
          </a:p>
        </p:txBody>
      </p:sp>
      <p:pic>
        <p:nvPicPr>
          <p:cNvPr id="4" name="Afbeelding 3"/>
          <p:cNvPicPr>
            <a:picLocks noChangeAspect="1"/>
          </p:cNvPicPr>
          <p:nvPr/>
        </p:nvPicPr>
        <p:blipFill>
          <a:blip r:embed="rId3"/>
          <a:stretch>
            <a:fillRect/>
          </a:stretch>
        </p:blipFill>
        <p:spPr>
          <a:xfrm>
            <a:off x="1113233" y="1702175"/>
            <a:ext cx="5367122" cy="4173538"/>
          </a:xfrm>
          <a:prstGeom prst="rect">
            <a:avLst/>
          </a:prstGeom>
        </p:spPr>
      </p:pic>
      <p:pic>
        <p:nvPicPr>
          <p:cNvPr id="5" name="Picture 5">
            <a:extLst>
              <a:ext uri="{FF2B5EF4-FFF2-40B4-BE49-F238E27FC236}">
                <a16:creationId xmlns:a16="http://schemas.microsoft.com/office/drawing/2014/main" id="{219D1AA6-A356-5E97-96A8-D8E86CC1B3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217" y="3825023"/>
            <a:ext cx="498475" cy="49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BC522E-EE22-73AF-3A77-A389DC2724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495" y="4566904"/>
            <a:ext cx="508521" cy="508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54673A8B-E1AC-F566-D0C4-060577639F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495" y="5351441"/>
            <a:ext cx="508522" cy="50852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FC178CAE-5E6C-C999-D406-2F71C833FDB7}"/>
              </a:ext>
            </a:extLst>
          </p:cNvPr>
          <p:cNvSpPr txBox="1"/>
          <p:nvPr/>
        </p:nvSpPr>
        <p:spPr>
          <a:xfrm>
            <a:off x="7092280" y="5351441"/>
            <a:ext cx="2808682" cy="646331"/>
          </a:xfrm>
          <a:prstGeom prst="rect">
            <a:avLst/>
          </a:prstGeom>
          <a:noFill/>
        </p:spPr>
        <p:txBody>
          <a:bodyPr wrap="square" rtlCol="0">
            <a:spAutoFit/>
          </a:bodyPr>
          <a:lstStyle/>
          <a:p>
            <a:r>
              <a:rPr lang="nl-NL" dirty="0"/>
              <a:t>De vragensteller</a:t>
            </a:r>
          </a:p>
          <a:p>
            <a:r>
              <a:rPr lang="nl-NL" dirty="0"/>
              <a:t>vult in (dan vouwen)</a:t>
            </a:r>
          </a:p>
        </p:txBody>
      </p:sp>
      <p:sp>
        <p:nvSpPr>
          <p:cNvPr id="9" name="Tekstvak 8">
            <a:extLst>
              <a:ext uri="{FF2B5EF4-FFF2-40B4-BE49-F238E27FC236}">
                <a16:creationId xmlns:a16="http://schemas.microsoft.com/office/drawing/2014/main" id="{63DA0342-C62E-7E46-B861-0769FDF88145}"/>
              </a:ext>
            </a:extLst>
          </p:cNvPr>
          <p:cNvSpPr txBox="1"/>
          <p:nvPr/>
        </p:nvSpPr>
        <p:spPr>
          <a:xfrm>
            <a:off x="7092280" y="4498001"/>
            <a:ext cx="1807886" cy="646331"/>
          </a:xfrm>
          <a:prstGeom prst="rect">
            <a:avLst/>
          </a:prstGeom>
          <a:noFill/>
        </p:spPr>
        <p:txBody>
          <a:bodyPr wrap="square" rtlCol="0">
            <a:spAutoFit/>
          </a:bodyPr>
          <a:lstStyle/>
          <a:p>
            <a:r>
              <a:rPr lang="nl-NL" dirty="0"/>
              <a:t>De 2</a:t>
            </a:r>
            <a:r>
              <a:rPr lang="nl-NL" baseline="30000" dirty="0"/>
              <a:t>e</a:t>
            </a:r>
            <a:r>
              <a:rPr lang="nl-NL" dirty="0"/>
              <a:t> persoon</a:t>
            </a:r>
          </a:p>
          <a:p>
            <a:r>
              <a:rPr lang="nl-NL" dirty="0"/>
              <a:t>vult in</a:t>
            </a:r>
          </a:p>
        </p:txBody>
      </p:sp>
      <p:sp>
        <p:nvSpPr>
          <p:cNvPr id="10" name="Tekstvak 9">
            <a:extLst>
              <a:ext uri="{FF2B5EF4-FFF2-40B4-BE49-F238E27FC236}">
                <a16:creationId xmlns:a16="http://schemas.microsoft.com/office/drawing/2014/main" id="{9E3A36B1-F4A0-F053-13E1-F10F8C66DD8B}"/>
              </a:ext>
            </a:extLst>
          </p:cNvPr>
          <p:cNvSpPr txBox="1"/>
          <p:nvPr/>
        </p:nvSpPr>
        <p:spPr>
          <a:xfrm>
            <a:off x="7092280" y="3889594"/>
            <a:ext cx="1448272" cy="369332"/>
          </a:xfrm>
          <a:prstGeom prst="rect">
            <a:avLst/>
          </a:prstGeom>
          <a:noFill/>
        </p:spPr>
        <p:txBody>
          <a:bodyPr wrap="square" rtlCol="0">
            <a:spAutoFit/>
          </a:bodyPr>
          <a:lstStyle/>
          <a:p>
            <a:r>
              <a:rPr lang="nl-NL" dirty="0"/>
              <a:t>Na overleg</a:t>
            </a:r>
          </a:p>
        </p:txBody>
      </p:sp>
    </p:spTree>
    <p:extLst>
      <p:ext uri="{BB962C8B-B14F-4D97-AF65-F5344CB8AC3E}">
        <p14:creationId xmlns:p14="http://schemas.microsoft.com/office/powerpoint/2010/main" val="664018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Terugkoppeling</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06335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94A329-7EC0-46E6-9D04-73EE9BF41DA4}"/>
              </a:ext>
            </a:extLst>
          </p:cNvPr>
          <p:cNvSpPr>
            <a:spLocks noGrp="1"/>
          </p:cNvSpPr>
          <p:nvPr>
            <p:ph type="title"/>
          </p:nvPr>
        </p:nvSpPr>
        <p:spPr/>
        <p:txBody>
          <a:bodyPr/>
          <a:lstStyle/>
          <a:p>
            <a:r>
              <a:rPr lang="nl-NL" dirty="0"/>
              <a:t>Diagnostische vragen project</a:t>
            </a:r>
          </a:p>
        </p:txBody>
      </p:sp>
      <p:sp>
        <p:nvSpPr>
          <p:cNvPr id="3" name="Tijdelijke aanduiding voor inhoud 2">
            <a:extLst>
              <a:ext uri="{FF2B5EF4-FFF2-40B4-BE49-F238E27FC236}">
                <a16:creationId xmlns:a16="http://schemas.microsoft.com/office/drawing/2014/main" id="{4C367663-CF80-47D0-96E6-1F1000FED6F0}"/>
              </a:ext>
            </a:extLst>
          </p:cNvPr>
          <p:cNvSpPr>
            <a:spLocks noGrp="1"/>
          </p:cNvSpPr>
          <p:nvPr>
            <p:ph idx="1"/>
          </p:nvPr>
        </p:nvSpPr>
        <p:spPr>
          <a:xfrm>
            <a:off x="1259632" y="1700808"/>
            <a:ext cx="4572000" cy="3687465"/>
          </a:xfrm>
        </p:spPr>
        <p:txBody>
          <a:bodyPr/>
          <a:lstStyle/>
          <a:p>
            <a:r>
              <a:rPr lang="nl-NL" dirty="0"/>
              <a:t>Beschikbaar maken van kennis rondom veel voorkomende misvattingen</a:t>
            </a:r>
          </a:p>
          <a:p>
            <a:r>
              <a:rPr lang="nl-NL" dirty="0"/>
              <a:t>Diagnostische vragen van hoge kwaliteit ontwikkelen</a:t>
            </a:r>
          </a:p>
        </p:txBody>
      </p:sp>
      <p:pic>
        <p:nvPicPr>
          <p:cNvPr id="6" name="Afbeelding 5"/>
          <p:cNvPicPr>
            <a:picLocks noChangeAspect="1"/>
          </p:cNvPicPr>
          <p:nvPr/>
        </p:nvPicPr>
        <p:blipFill>
          <a:blip r:embed="rId3"/>
          <a:stretch>
            <a:fillRect/>
          </a:stretch>
        </p:blipFill>
        <p:spPr>
          <a:xfrm>
            <a:off x="2411760" y="383417"/>
            <a:ext cx="1985003" cy="604768"/>
          </a:xfrm>
          <a:prstGeom prst="rect">
            <a:avLst/>
          </a:prstGeom>
        </p:spPr>
      </p:pic>
      <p:pic>
        <p:nvPicPr>
          <p:cNvPr id="7" name="Afbeelding 6"/>
          <p:cNvPicPr>
            <a:picLocks noChangeAspect="1"/>
          </p:cNvPicPr>
          <p:nvPr/>
        </p:nvPicPr>
        <p:blipFill>
          <a:blip r:embed="rId4"/>
          <a:stretch>
            <a:fillRect/>
          </a:stretch>
        </p:blipFill>
        <p:spPr>
          <a:xfrm>
            <a:off x="4870251" y="394890"/>
            <a:ext cx="2595023" cy="633071"/>
          </a:xfrm>
          <a:prstGeom prst="rect">
            <a:avLst/>
          </a:prstGeom>
        </p:spPr>
      </p:pic>
      <p:sp>
        <p:nvSpPr>
          <p:cNvPr id="8" name="Rechthoek 7"/>
          <p:cNvSpPr/>
          <p:nvPr/>
        </p:nvSpPr>
        <p:spPr>
          <a:xfrm>
            <a:off x="1259632" y="5312812"/>
            <a:ext cx="4572000" cy="646331"/>
          </a:xfrm>
          <a:prstGeom prst="rect">
            <a:avLst/>
          </a:prstGeom>
        </p:spPr>
        <p:txBody>
          <a:bodyPr>
            <a:spAutoFit/>
          </a:bodyPr>
          <a:lstStyle/>
          <a:p>
            <a:r>
              <a:rPr lang="nl-NL" dirty="0">
                <a:hlinkClick r:id="rId5"/>
              </a:rPr>
              <a:t>https://www.nvon.nl/diagnostischevragen</a:t>
            </a:r>
            <a:endParaRPr lang="nl-NL" dirty="0"/>
          </a:p>
          <a:p>
            <a:r>
              <a:rPr lang="nl-NL" dirty="0"/>
              <a:t>Contact: diagnostischevragen@nvon.nl</a:t>
            </a:r>
          </a:p>
        </p:txBody>
      </p:sp>
      <p:pic>
        <p:nvPicPr>
          <p:cNvPr id="9" name="Afbeelding 8"/>
          <p:cNvPicPr>
            <a:picLocks noChangeAspect="1"/>
          </p:cNvPicPr>
          <p:nvPr/>
        </p:nvPicPr>
        <p:blipFill>
          <a:blip r:embed="rId6"/>
          <a:stretch>
            <a:fillRect/>
          </a:stretch>
        </p:blipFill>
        <p:spPr>
          <a:xfrm>
            <a:off x="5978023" y="2430774"/>
            <a:ext cx="2779227" cy="3706963"/>
          </a:xfrm>
          <a:prstGeom prst="rect">
            <a:avLst/>
          </a:prstGeom>
        </p:spPr>
      </p:pic>
    </p:spTree>
    <p:extLst>
      <p:ext uri="{BB962C8B-B14F-4D97-AF65-F5344CB8AC3E}">
        <p14:creationId xmlns:p14="http://schemas.microsoft.com/office/powerpoint/2010/main" val="262212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124744"/>
            <a:ext cx="3354361" cy="4713388"/>
          </a:xfrm>
        </p:spPr>
      </p:pic>
    </p:spTree>
    <p:extLst>
      <p:ext uri="{BB962C8B-B14F-4D97-AF65-F5344CB8AC3E}">
        <p14:creationId xmlns:p14="http://schemas.microsoft.com/office/powerpoint/2010/main" val="197790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825" y="692696"/>
            <a:ext cx="7514035" cy="942999"/>
          </a:xfrm>
        </p:spPr>
        <p:txBody>
          <a:bodyPr/>
          <a:lstStyle/>
          <a:p>
            <a:r>
              <a:rPr lang="nl-NL" dirty="0"/>
              <a:t>   Boektips</a:t>
            </a:r>
            <a:endParaRPr lang="en-GB" dirty="0"/>
          </a:p>
        </p:txBody>
      </p:sp>
      <p:sp>
        <p:nvSpPr>
          <p:cNvPr id="4" name="AutoShape 4" descr="Afbeeldingsresultaat voor embedded formative assess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7" descr="Afbeeldingsresultaat voor cijfers geven werkt ni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0" descr="Afbeeldingsresultaat voor jongens zijn slimmer dan meisj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ijdelijke aanduiding voor inhoud 2"/>
          <p:cNvSpPr>
            <a:spLocks noGrp="1"/>
          </p:cNvSpPr>
          <p:nvPr>
            <p:ph idx="1"/>
          </p:nvPr>
        </p:nvSpPr>
        <p:spPr>
          <a:xfrm>
            <a:off x="899592" y="2116802"/>
            <a:ext cx="8030307" cy="599575"/>
          </a:xfrm>
        </p:spPr>
        <p:txBody>
          <a:bodyPr/>
          <a:lstStyle/>
          <a:p>
            <a:pPr marL="0" indent="0">
              <a:buNone/>
            </a:pPr>
            <a:r>
              <a:rPr lang="nl-NL" dirty="0"/>
              <a:t>		   Formatief handelen		</a:t>
            </a:r>
            <a:r>
              <a:rPr lang="nl-NL" dirty="0" err="1"/>
              <a:t>Evidence</a:t>
            </a:r>
            <a:r>
              <a:rPr lang="nl-NL" dirty="0"/>
              <a:t> </a:t>
            </a:r>
            <a:r>
              <a:rPr lang="nl-NL" dirty="0" err="1"/>
              <a:t>informed</a:t>
            </a:r>
            <a:r>
              <a:rPr lang="nl-NL" dirty="0"/>
              <a:t> lesgeven</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716377"/>
            <a:ext cx="2401164" cy="3505348"/>
          </a:xfrm>
          <a:prstGeom prst="rect">
            <a:avLst/>
          </a:prstGeom>
        </p:spPr>
      </p:pic>
      <p:pic>
        <p:nvPicPr>
          <p:cNvPr id="9" name="Afbeelding 8"/>
          <p:cNvPicPr>
            <a:picLocks noChangeAspect="1"/>
          </p:cNvPicPr>
          <p:nvPr/>
        </p:nvPicPr>
        <p:blipFill>
          <a:blip r:embed="rId4"/>
          <a:stretch>
            <a:fillRect/>
          </a:stretch>
        </p:blipFill>
        <p:spPr>
          <a:xfrm>
            <a:off x="2123728" y="2716377"/>
            <a:ext cx="2350706" cy="3505348"/>
          </a:xfrm>
          <a:prstGeom prst="rect">
            <a:avLst/>
          </a:prstGeom>
        </p:spPr>
      </p:pic>
    </p:spTree>
    <p:extLst>
      <p:ext uri="{BB962C8B-B14F-4D97-AF65-F5344CB8AC3E}">
        <p14:creationId xmlns:p14="http://schemas.microsoft.com/office/powerpoint/2010/main" val="1022684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Korte vragenlijst</a:t>
            </a:r>
          </a:p>
        </p:txBody>
      </p:sp>
      <p:sp>
        <p:nvSpPr>
          <p:cNvPr id="3" name="Tijdelijke aanduiding voor inhoud 2"/>
          <p:cNvSpPr>
            <a:spLocks noGrp="1"/>
          </p:cNvSpPr>
          <p:nvPr>
            <p:ph idx="1"/>
          </p:nvPr>
        </p:nvSpPr>
        <p:spPr/>
        <p:txBody>
          <a:bodyPr/>
          <a:lstStyle/>
          <a:p>
            <a:pPr marL="0" indent="0">
              <a:buNone/>
            </a:pPr>
            <a:r>
              <a:rPr lang="nl-NL" dirty="0">
                <a:hlinkClick r:id="rId2"/>
              </a:rPr>
              <a:t>https://forms.gle/EPKhkDFsvz6iJDHk6</a:t>
            </a:r>
            <a:endParaRPr lang="nl-NL" dirty="0"/>
          </a:p>
          <a:p>
            <a:pPr marL="0" indent="0">
              <a:buNone/>
            </a:pPr>
            <a:endParaRPr lang="nl-NL" dirty="0"/>
          </a:p>
          <a:p>
            <a:pPr marL="0" indent="0">
              <a:buNone/>
            </a:pPr>
            <a:endParaRPr lang="nl-NL" dirty="0"/>
          </a:p>
        </p:txBody>
      </p:sp>
      <p:pic>
        <p:nvPicPr>
          <p:cNvPr id="4" name="Picture 2" descr="https://www.antagonist.nl/blog/wp-content/uploads/2015/04/feedback_ma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227713"/>
            <a:ext cx="2239170"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stretch>
            <a:fillRect/>
          </a:stretch>
        </p:blipFill>
        <p:spPr>
          <a:xfrm>
            <a:off x="6804248" y="3194882"/>
            <a:ext cx="1533525" cy="1504950"/>
          </a:xfrm>
          <a:prstGeom prst="rect">
            <a:avLst/>
          </a:prstGeom>
        </p:spPr>
      </p:pic>
    </p:spTree>
    <p:extLst>
      <p:ext uri="{BB962C8B-B14F-4D97-AF65-F5344CB8AC3E}">
        <p14:creationId xmlns:p14="http://schemas.microsoft.com/office/powerpoint/2010/main" val="204945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Contact gegevens</a:t>
            </a:r>
            <a:endParaRPr lang="en-GB" dirty="0"/>
          </a:p>
        </p:txBody>
      </p:sp>
      <p:sp>
        <p:nvSpPr>
          <p:cNvPr id="3" name="Tijdelijke aanduiding voor inhoud 2"/>
          <p:cNvSpPr>
            <a:spLocks noGrp="1"/>
          </p:cNvSpPr>
          <p:nvPr>
            <p:ph idx="1"/>
          </p:nvPr>
        </p:nvSpPr>
        <p:spPr>
          <a:xfrm>
            <a:off x="1619672" y="2204864"/>
            <a:ext cx="6912768" cy="3586337"/>
          </a:xfrm>
        </p:spPr>
        <p:txBody>
          <a:bodyPr anchor="t">
            <a:normAutofit/>
          </a:bodyPr>
          <a:lstStyle/>
          <a:p>
            <a:pPr marL="0" indent="0">
              <a:buNone/>
            </a:pPr>
            <a:endParaRPr lang="nl-NL" dirty="0"/>
          </a:p>
          <a:p>
            <a:pPr marL="0" indent="0">
              <a:buNone/>
            </a:pPr>
            <a:r>
              <a:rPr lang="nl-NL" dirty="0"/>
              <a:t>Dank voor jullie aandacht</a:t>
            </a:r>
          </a:p>
        </p:txBody>
      </p:sp>
      <p:sp>
        <p:nvSpPr>
          <p:cNvPr id="5" name="Tijdelijke aanduiding voor inhoud 2"/>
          <p:cNvSpPr txBox="1">
            <a:spLocks/>
          </p:cNvSpPr>
          <p:nvPr/>
        </p:nvSpPr>
        <p:spPr>
          <a:xfrm>
            <a:off x="5220072" y="5472878"/>
            <a:ext cx="3818805" cy="121007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sz="1800" dirty="0">
                <a:hlinkClick r:id="rId3"/>
              </a:rPr>
              <a:t>s.faes@heerbeeck.nl</a:t>
            </a:r>
            <a:endParaRPr lang="nl-NL" sz="1800" dirty="0"/>
          </a:p>
          <a:p>
            <a:r>
              <a:rPr lang="nl-NL" sz="1800" dirty="0">
                <a:hlinkClick r:id="rId4"/>
              </a:rPr>
              <a:t>https://nl.linkedin.com/in/sofie-faes-52426551</a:t>
            </a:r>
            <a:r>
              <a:rPr lang="nl-NL" sz="1800" dirty="0"/>
              <a:t> </a:t>
            </a:r>
          </a:p>
        </p:txBody>
      </p:sp>
      <p:sp>
        <p:nvSpPr>
          <p:cNvPr id="6" name="Tijdelijke aanduiding voor inhoud 2"/>
          <p:cNvSpPr txBox="1">
            <a:spLocks/>
          </p:cNvSpPr>
          <p:nvPr/>
        </p:nvSpPr>
        <p:spPr>
          <a:xfrm>
            <a:off x="1587219" y="5239958"/>
            <a:ext cx="3538023" cy="144299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sz="1800" dirty="0">
                <a:solidFill>
                  <a:schemeClr val="accent1"/>
                </a:solidFill>
              </a:rPr>
              <a:t>bri@hetnieuwelyceum.nl</a:t>
            </a:r>
          </a:p>
        </p:txBody>
      </p:sp>
    </p:spTree>
    <p:extLst>
      <p:ext uri="{BB962C8B-B14F-4D97-AF65-F5344CB8AC3E}">
        <p14:creationId xmlns:p14="http://schemas.microsoft.com/office/powerpoint/2010/main" val="29907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a:t>
            </a:r>
            <a:br>
              <a:rPr lang="nl-NL" dirty="0"/>
            </a:br>
            <a:r>
              <a:rPr lang="nl-NL" dirty="0"/>
              <a:t>Staan = eens              zitten = oneens</a:t>
            </a:r>
            <a:endParaRPr lang="en-GB" dirty="0"/>
          </a:p>
        </p:txBody>
      </p:sp>
      <p:sp>
        <p:nvSpPr>
          <p:cNvPr id="3" name="Tijdelijke aanduiding voor inhoud 2"/>
          <p:cNvSpPr>
            <a:spLocks noGrp="1"/>
          </p:cNvSpPr>
          <p:nvPr>
            <p:ph idx="1"/>
          </p:nvPr>
        </p:nvSpPr>
        <p:spPr/>
        <p:txBody>
          <a:bodyPr/>
          <a:lstStyle/>
          <a:p>
            <a:endParaRPr lang="en-GB" dirty="0"/>
          </a:p>
        </p:txBody>
      </p:sp>
    </p:spTree>
    <p:extLst>
      <p:ext uri="{BB962C8B-B14F-4D97-AF65-F5344CB8AC3E}">
        <p14:creationId xmlns:p14="http://schemas.microsoft.com/office/powerpoint/2010/main" val="254198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50ED9-7664-4E39-ACEF-199F94A8B585}"/>
              </a:ext>
            </a:extLst>
          </p:cNvPr>
          <p:cNvSpPr>
            <a:spLocks noGrp="1"/>
          </p:cNvSpPr>
          <p:nvPr>
            <p:ph type="title"/>
          </p:nvPr>
        </p:nvSpPr>
        <p:spPr/>
        <p:txBody>
          <a:bodyPr/>
          <a:lstStyle/>
          <a:p>
            <a:r>
              <a:rPr lang="nl-NL" dirty="0"/>
              <a:t>Je zit na te kijken en …</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4" y="2348880"/>
            <a:ext cx="4369347" cy="2911078"/>
          </a:xfrm>
        </p:spPr>
      </p:pic>
    </p:spTree>
    <p:extLst>
      <p:ext uri="{BB962C8B-B14F-4D97-AF65-F5344CB8AC3E}">
        <p14:creationId xmlns:p14="http://schemas.microsoft.com/office/powerpoint/2010/main" val="50612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Leren is een grillig proces</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5047" y="2400300"/>
            <a:ext cx="3834990" cy="2825110"/>
          </a:xfrm>
        </p:spPr>
      </p:pic>
    </p:spTree>
    <p:extLst>
      <p:ext uri="{BB962C8B-B14F-4D97-AF65-F5344CB8AC3E}">
        <p14:creationId xmlns:p14="http://schemas.microsoft.com/office/powerpoint/2010/main" val="270293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misvatting? En waarom zijn ze zo hardnekkig</a:t>
            </a:r>
          </a:p>
        </p:txBody>
      </p:sp>
      <p:sp>
        <p:nvSpPr>
          <p:cNvPr id="3" name="Tijdelijke aanduiding voor inhoud 2"/>
          <p:cNvSpPr>
            <a:spLocks noGrp="1"/>
          </p:cNvSpPr>
          <p:nvPr>
            <p:ph idx="1"/>
          </p:nvPr>
        </p:nvSpPr>
        <p:spPr>
          <a:xfrm>
            <a:off x="1113241" y="2636912"/>
            <a:ext cx="7514035" cy="3124201"/>
          </a:xfrm>
        </p:spPr>
        <p:txBody>
          <a:bodyPr/>
          <a:lstStyle/>
          <a:p>
            <a:r>
              <a:rPr lang="nl-NL" dirty="0"/>
              <a:t>“Verkeerde” voorkennis is moeilijk af te leren</a:t>
            </a:r>
          </a:p>
          <a:p>
            <a:endParaRPr lang="nl-NL" dirty="0"/>
          </a:p>
          <a:p>
            <a:r>
              <a:rPr lang="nl-NL" dirty="0"/>
              <a:t>“Als een auto vooruit beweegt, dan moet er een resulterende kracht naar voren werken”</a:t>
            </a:r>
          </a:p>
        </p:txBody>
      </p:sp>
    </p:spTree>
    <p:extLst>
      <p:ext uri="{BB962C8B-B14F-4D97-AF65-F5344CB8AC3E}">
        <p14:creationId xmlns:p14="http://schemas.microsoft.com/office/powerpoint/2010/main" val="188873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4376A40-4FAE-640B-AEE8-01318DDDBD2A}"/>
              </a:ext>
            </a:extLst>
          </p:cNvPr>
          <p:cNvSpPr>
            <a:spLocks noGrp="1"/>
          </p:cNvSpPr>
          <p:nvPr>
            <p:ph type="title"/>
          </p:nvPr>
        </p:nvSpPr>
        <p:spPr>
          <a:xfrm>
            <a:off x="1034218" y="332656"/>
            <a:ext cx="8109782" cy="1447784"/>
          </a:xfrm>
        </p:spPr>
        <p:txBody>
          <a:bodyPr anchor="t">
            <a:noAutofit/>
          </a:bodyPr>
          <a:lstStyle/>
          <a:p>
            <a:pPr>
              <a:lnSpc>
                <a:spcPts val="4000"/>
              </a:lnSpc>
            </a:pPr>
            <a:r>
              <a:rPr lang="nl-NL" sz="3600" dirty="0"/>
              <a:t>In de afbeelding zijn de krachten op een bal getekend in het hoogste punt van de baan en even verderop. Welke tekening geeft de krachten op de bal het beste weer?</a:t>
            </a:r>
            <a:br>
              <a:rPr lang="nl-NL" sz="3600" dirty="0"/>
            </a:br>
            <a:br>
              <a:rPr lang="nl-NL" sz="3600" dirty="0"/>
            </a:br>
            <a:endParaRPr lang="en-US" sz="3600" dirty="0"/>
          </a:p>
        </p:txBody>
      </p:sp>
      <p:grpSp>
        <p:nvGrpSpPr>
          <p:cNvPr id="10" name="Groep 9">
            <a:extLst>
              <a:ext uri="{FF2B5EF4-FFF2-40B4-BE49-F238E27FC236}">
                <a16:creationId xmlns:a16="http://schemas.microsoft.com/office/drawing/2014/main" id="{43EBECFB-2A74-6811-43B2-74174D25858B}"/>
              </a:ext>
            </a:extLst>
          </p:cNvPr>
          <p:cNvGrpSpPr/>
          <p:nvPr/>
        </p:nvGrpSpPr>
        <p:grpSpPr>
          <a:xfrm>
            <a:off x="1344077" y="3360481"/>
            <a:ext cx="908647" cy="908646"/>
            <a:chOff x="947033" y="2362454"/>
            <a:chExt cx="908647" cy="908646"/>
          </a:xfrm>
        </p:grpSpPr>
        <p:sp>
          <p:nvSpPr>
            <p:cNvPr id="11" name="Shape 133">
              <a:extLst>
                <a:ext uri="{FF2B5EF4-FFF2-40B4-BE49-F238E27FC236}">
                  <a16:creationId xmlns:a16="http://schemas.microsoft.com/office/drawing/2014/main" id="{9775D410-1513-9D28-C133-CEAD809F0B87}"/>
                </a:ext>
              </a:extLst>
            </p:cNvPr>
            <p:cNvSpPr/>
            <p:nvPr/>
          </p:nvSpPr>
          <p:spPr>
            <a:xfrm>
              <a:off x="947033" y="2362454"/>
              <a:ext cx="908647" cy="908646"/>
            </a:xfrm>
            <a:prstGeom prst="ellipse">
              <a:avLst/>
            </a:prstGeom>
            <a:solidFill>
              <a:srgbClr val="73C3E3"/>
            </a:solidFill>
            <a:ln w="3175">
              <a:miter lim="400000"/>
            </a:ln>
          </p:spPr>
          <p:txBody>
            <a:bodyPr lIns="35718" tIns="35718" rIns="35718" bIns="35718" anchor="ctr"/>
            <a:lstStyle/>
            <a:p>
              <a:pPr algn="ctr" defTabSz="547687" hangingPunct="0">
                <a:defRPr sz="2000">
                  <a:solidFill>
                    <a:srgbClr val="FFFFFF"/>
                  </a:solidFill>
                  <a:latin typeface="Helvetica Light"/>
                  <a:ea typeface="Helvetica Light"/>
                  <a:cs typeface="Helvetica Light"/>
                  <a:sym typeface="Helvetica Light"/>
                </a:defRPr>
              </a:pPr>
              <a:endParaRPr sz="2000" kern="0">
                <a:solidFill>
                  <a:srgbClr val="FFFFFF"/>
                </a:solidFill>
                <a:latin typeface="Helvetica Light"/>
                <a:sym typeface="Helvetica Light"/>
              </a:endParaRPr>
            </a:p>
          </p:txBody>
        </p:sp>
        <p:sp>
          <p:nvSpPr>
            <p:cNvPr id="12" name="Shape 134">
              <a:extLst>
                <a:ext uri="{FF2B5EF4-FFF2-40B4-BE49-F238E27FC236}">
                  <a16:creationId xmlns:a16="http://schemas.microsoft.com/office/drawing/2014/main" id="{7CE7E3E1-6F3E-863D-39F9-C4D78758735F}"/>
                </a:ext>
              </a:extLst>
            </p:cNvPr>
            <p:cNvSpPr/>
            <p:nvPr/>
          </p:nvSpPr>
          <p:spPr>
            <a:xfrm>
              <a:off x="1261236" y="2566802"/>
              <a:ext cx="356441" cy="474551"/>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defTabSz="547687" hangingPunct="0">
                <a:lnSpc>
                  <a:spcPct val="120000"/>
                </a:lnSpc>
                <a:defRPr/>
              </a:pPr>
              <a:r>
                <a:rPr kern="0" dirty="0">
                  <a:latin typeface="Helvetica"/>
                  <a:cs typeface="Helvetica"/>
                  <a:sym typeface="Helvetica"/>
                </a:rPr>
                <a:t>A</a:t>
              </a:r>
            </a:p>
          </p:txBody>
        </p:sp>
      </p:grpSp>
      <p:grpSp>
        <p:nvGrpSpPr>
          <p:cNvPr id="13" name="Groep 12">
            <a:extLst>
              <a:ext uri="{FF2B5EF4-FFF2-40B4-BE49-F238E27FC236}">
                <a16:creationId xmlns:a16="http://schemas.microsoft.com/office/drawing/2014/main" id="{2C610226-C1B5-ACB6-3113-3DDFB1D1F6C7}"/>
              </a:ext>
            </a:extLst>
          </p:cNvPr>
          <p:cNvGrpSpPr/>
          <p:nvPr/>
        </p:nvGrpSpPr>
        <p:grpSpPr>
          <a:xfrm>
            <a:off x="5245609" y="3400639"/>
            <a:ext cx="908647" cy="908646"/>
            <a:chOff x="4665644" y="2362454"/>
            <a:chExt cx="908647" cy="908646"/>
          </a:xfrm>
        </p:grpSpPr>
        <p:sp>
          <p:nvSpPr>
            <p:cNvPr id="14" name="Shape 135">
              <a:extLst>
                <a:ext uri="{FF2B5EF4-FFF2-40B4-BE49-F238E27FC236}">
                  <a16:creationId xmlns:a16="http://schemas.microsoft.com/office/drawing/2014/main" id="{893993DB-2489-2498-2753-7C97100E1FC1}"/>
                </a:ext>
              </a:extLst>
            </p:cNvPr>
            <p:cNvSpPr/>
            <p:nvPr/>
          </p:nvSpPr>
          <p:spPr>
            <a:xfrm>
              <a:off x="4665644" y="2362454"/>
              <a:ext cx="908647" cy="908646"/>
            </a:xfrm>
            <a:prstGeom prst="ellipse">
              <a:avLst/>
            </a:prstGeom>
            <a:solidFill>
              <a:srgbClr val="919CE3"/>
            </a:solidFill>
            <a:ln w="3175">
              <a:miter lim="400000"/>
            </a:ln>
          </p:spPr>
          <p:txBody>
            <a:bodyPr lIns="35718" tIns="35718" rIns="35718" bIns="35718" anchor="ctr"/>
            <a:lstStyle/>
            <a:p>
              <a:pPr algn="ctr" defTabSz="547687" hangingPunct="0">
                <a:defRPr sz="2000">
                  <a:solidFill>
                    <a:srgbClr val="FFFFFF"/>
                  </a:solidFill>
                  <a:latin typeface="Helvetica Light"/>
                  <a:ea typeface="Helvetica Light"/>
                  <a:cs typeface="Helvetica Light"/>
                  <a:sym typeface="Helvetica Light"/>
                </a:defRPr>
              </a:pPr>
              <a:endParaRPr sz="2000" kern="0">
                <a:solidFill>
                  <a:srgbClr val="FFFFFF"/>
                </a:solidFill>
                <a:latin typeface="Helvetica Light"/>
                <a:sym typeface="Helvetica Light"/>
              </a:endParaRPr>
            </a:p>
          </p:txBody>
        </p:sp>
        <p:sp>
          <p:nvSpPr>
            <p:cNvPr id="15" name="Shape 136">
              <a:extLst>
                <a:ext uri="{FF2B5EF4-FFF2-40B4-BE49-F238E27FC236}">
                  <a16:creationId xmlns:a16="http://schemas.microsoft.com/office/drawing/2014/main" id="{611405D8-BA70-C1FF-1512-5C0DCEBA947E}"/>
                </a:ext>
              </a:extLst>
            </p:cNvPr>
            <p:cNvSpPr/>
            <p:nvPr/>
          </p:nvSpPr>
          <p:spPr>
            <a:xfrm>
              <a:off x="4979847" y="2566802"/>
              <a:ext cx="356441" cy="474551"/>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defTabSz="547687" hangingPunct="0">
                <a:lnSpc>
                  <a:spcPct val="120000"/>
                </a:lnSpc>
                <a:defRPr/>
              </a:pPr>
              <a:r>
                <a:rPr kern="0" dirty="0">
                  <a:latin typeface="Helvetica"/>
                  <a:cs typeface="Helvetica"/>
                  <a:sym typeface="Helvetica"/>
                </a:rPr>
                <a:t>B</a:t>
              </a:r>
            </a:p>
          </p:txBody>
        </p:sp>
      </p:grpSp>
      <p:grpSp>
        <p:nvGrpSpPr>
          <p:cNvPr id="16" name="Groep 15">
            <a:extLst>
              <a:ext uri="{FF2B5EF4-FFF2-40B4-BE49-F238E27FC236}">
                <a16:creationId xmlns:a16="http://schemas.microsoft.com/office/drawing/2014/main" id="{638681EA-7AF6-6456-43C3-6299B63C3604}"/>
              </a:ext>
            </a:extLst>
          </p:cNvPr>
          <p:cNvGrpSpPr/>
          <p:nvPr/>
        </p:nvGrpSpPr>
        <p:grpSpPr>
          <a:xfrm>
            <a:off x="1344077" y="5154975"/>
            <a:ext cx="908647" cy="908646"/>
            <a:chOff x="947033" y="4156948"/>
            <a:chExt cx="908647" cy="908646"/>
          </a:xfrm>
        </p:grpSpPr>
        <p:sp>
          <p:nvSpPr>
            <p:cNvPr id="17" name="Shape 137">
              <a:extLst>
                <a:ext uri="{FF2B5EF4-FFF2-40B4-BE49-F238E27FC236}">
                  <a16:creationId xmlns:a16="http://schemas.microsoft.com/office/drawing/2014/main" id="{60AB38A9-7DEB-0D52-AC63-5F32FE8FD49A}"/>
                </a:ext>
              </a:extLst>
            </p:cNvPr>
            <p:cNvSpPr/>
            <p:nvPr/>
          </p:nvSpPr>
          <p:spPr>
            <a:xfrm>
              <a:off x="947033" y="4156948"/>
              <a:ext cx="908647" cy="908646"/>
            </a:xfrm>
            <a:prstGeom prst="ellipse">
              <a:avLst/>
            </a:prstGeom>
            <a:solidFill>
              <a:srgbClr val="95DF83"/>
            </a:solidFill>
            <a:ln w="3175">
              <a:miter lim="400000"/>
            </a:ln>
          </p:spPr>
          <p:txBody>
            <a:bodyPr lIns="35718" tIns="35718" rIns="35718" bIns="35718" anchor="ctr"/>
            <a:lstStyle/>
            <a:p>
              <a:pPr algn="ctr" defTabSz="547687" hangingPunct="0">
                <a:defRPr sz="2000">
                  <a:solidFill>
                    <a:srgbClr val="FFFFFF"/>
                  </a:solidFill>
                  <a:latin typeface="Helvetica Light"/>
                  <a:ea typeface="Helvetica Light"/>
                  <a:cs typeface="Helvetica Light"/>
                  <a:sym typeface="Helvetica Light"/>
                </a:defRPr>
              </a:pPr>
              <a:endParaRPr sz="2000" kern="0">
                <a:solidFill>
                  <a:srgbClr val="FFFFFF"/>
                </a:solidFill>
                <a:latin typeface="Helvetica Light"/>
                <a:sym typeface="Helvetica Light"/>
              </a:endParaRPr>
            </a:p>
          </p:txBody>
        </p:sp>
        <p:sp>
          <p:nvSpPr>
            <p:cNvPr id="18" name="Shape 138">
              <a:extLst>
                <a:ext uri="{FF2B5EF4-FFF2-40B4-BE49-F238E27FC236}">
                  <a16:creationId xmlns:a16="http://schemas.microsoft.com/office/drawing/2014/main" id="{EEF2DE95-93DE-F9CF-08AB-62180F7027E5}"/>
                </a:ext>
              </a:extLst>
            </p:cNvPr>
            <p:cNvSpPr/>
            <p:nvPr/>
          </p:nvSpPr>
          <p:spPr>
            <a:xfrm>
              <a:off x="1261237" y="4361296"/>
              <a:ext cx="356440" cy="474551"/>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defTabSz="547687" hangingPunct="0">
                <a:lnSpc>
                  <a:spcPct val="120000"/>
                </a:lnSpc>
                <a:defRPr/>
              </a:pPr>
              <a:r>
                <a:rPr kern="0" dirty="0">
                  <a:latin typeface="Helvetica"/>
                  <a:cs typeface="Helvetica"/>
                  <a:sym typeface="Helvetica"/>
                </a:rPr>
                <a:t>C</a:t>
              </a:r>
            </a:p>
          </p:txBody>
        </p:sp>
      </p:grpSp>
      <p:grpSp>
        <p:nvGrpSpPr>
          <p:cNvPr id="19" name="Groep 18">
            <a:extLst>
              <a:ext uri="{FF2B5EF4-FFF2-40B4-BE49-F238E27FC236}">
                <a16:creationId xmlns:a16="http://schemas.microsoft.com/office/drawing/2014/main" id="{1B3BD568-D381-C92F-20A2-B0F1C158F0E1}"/>
              </a:ext>
            </a:extLst>
          </p:cNvPr>
          <p:cNvGrpSpPr/>
          <p:nvPr/>
        </p:nvGrpSpPr>
        <p:grpSpPr>
          <a:xfrm>
            <a:off x="5245783" y="5170547"/>
            <a:ext cx="908647" cy="908646"/>
            <a:chOff x="4665644" y="4148177"/>
            <a:chExt cx="908647" cy="908646"/>
          </a:xfrm>
        </p:grpSpPr>
        <p:sp>
          <p:nvSpPr>
            <p:cNvPr id="20" name="Shape 139">
              <a:extLst>
                <a:ext uri="{FF2B5EF4-FFF2-40B4-BE49-F238E27FC236}">
                  <a16:creationId xmlns:a16="http://schemas.microsoft.com/office/drawing/2014/main" id="{C9FB6EEF-796D-009F-AD76-9CB67E4C8935}"/>
                </a:ext>
              </a:extLst>
            </p:cNvPr>
            <p:cNvSpPr/>
            <p:nvPr/>
          </p:nvSpPr>
          <p:spPr>
            <a:xfrm>
              <a:off x="4665644" y="4148177"/>
              <a:ext cx="908647" cy="908646"/>
            </a:xfrm>
            <a:prstGeom prst="ellipse">
              <a:avLst/>
            </a:prstGeom>
            <a:solidFill>
              <a:srgbClr val="E58BA8"/>
            </a:solidFill>
            <a:ln w="3175">
              <a:miter lim="400000"/>
            </a:ln>
          </p:spPr>
          <p:txBody>
            <a:bodyPr lIns="35718" tIns="35718" rIns="35718" bIns="35718" anchor="ctr"/>
            <a:lstStyle/>
            <a:p>
              <a:pPr algn="ctr" defTabSz="547687" hangingPunct="0">
                <a:defRPr sz="2000">
                  <a:solidFill>
                    <a:srgbClr val="FFFFFF"/>
                  </a:solidFill>
                  <a:latin typeface="Helvetica Light"/>
                  <a:ea typeface="Helvetica Light"/>
                  <a:cs typeface="Helvetica Light"/>
                  <a:sym typeface="Helvetica Light"/>
                </a:defRPr>
              </a:pPr>
              <a:endParaRPr sz="2000" kern="0">
                <a:solidFill>
                  <a:srgbClr val="FFFFFF"/>
                </a:solidFill>
                <a:latin typeface="Helvetica Light"/>
                <a:sym typeface="Helvetica Light"/>
              </a:endParaRPr>
            </a:p>
          </p:txBody>
        </p:sp>
        <p:sp>
          <p:nvSpPr>
            <p:cNvPr id="21" name="Shape 140">
              <a:extLst>
                <a:ext uri="{FF2B5EF4-FFF2-40B4-BE49-F238E27FC236}">
                  <a16:creationId xmlns:a16="http://schemas.microsoft.com/office/drawing/2014/main" id="{3EE6E74E-77FD-AD18-A7C9-4742F22C7290}"/>
                </a:ext>
              </a:extLst>
            </p:cNvPr>
            <p:cNvSpPr/>
            <p:nvPr/>
          </p:nvSpPr>
          <p:spPr>
            <a:xfrm>
              <a:off x="4979848" y="4352525"/>
              <a:ext cx="356440" cy="474551"/>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defTabSz="547687" hangingPunct="0">
                <a:lnSpc>
                  <a:spcPct val="120000"/>
                </a:lnSpc>
                <a:defRPr/>
              </a:pPr>
              <a:r>
                <a:rPr kern="0" dirty="0">
                  <a:latin typeface="Helvetica"/>
                  <a:cs typeface="Helvetica"/>
                  <a:sym typeface="Helvetica"/>
                </a:rPr>
                <a:t>D</a:t>
              </a:r>
            </a:p>
          </p:txBody>
        </p:sp>
      </p:grpSp>
      <p:pic>
        <p:nvPicPr>
          <p:cNvPr id="22" name="Afbeelding 21">
            <a:extLst>
              <a:ext uri="{FF2B5EF4-FFF2-40B4-BE49-F238E27FC236}">
                <a16:creationId xmlns:a16="http://schemas.microsoft.com/office/drawing/2014/main" id="{D47A95E9-21AF-D77D-0771-E444854B5C09}"/>
              </a:ext>
            </a:extLst>
          </p:cNvPr>
          <p:cNvPicPr>
            <a:picLocks noChangeAspect="1"/>
          </p:cNvPicPr>
          <p:nvPr/>
        </p:nvPicPr>
        <p:blipFill>
          <a:blip r:embed="rId2"/>
          <a:stretch>
            <a:fillRect/>
          </a:stretch>
        </p:blipFill>
        <p:spPr>
          <a:xfrm>
            <a:off x="2656334" y="3087674"/>
            <a:ext cx="1446681" cy="1488818"/>
          </a:xfrm>
          <a:prstGeom prst="rect">
            <a:avLst/>
          </a:prstGeom>
        </p:spPr>
      </p:pic>
      <p:pic>
        <p:nvPicPr>
          <p:cNvPr id="23" name="Afbeelding 22">
            <a:extLst>
              <a:ext uri="{FF2B5EF4-FFF2-40B4-BE49-F238E27FC236}">
                <a16:creationId xmlns:a16="http://schemas.microsoft.com/office/drawing/2014/main" id="{577CEC73-923C-1EC9-518B-B6C3AD191E48}"/>
              </a:ext>
            </a:extLst>
          </p:cNvPr>
          <p:cNvPicPr>
            <a:picLocks noChangeAspect="1"/>
          </p:cNvPicPr>
          <p:nvPr/>
        </p:nvPicPr>
        <p:blipFill>
          <a:blip r:embed="rId3"/>
          <a:stretch>
            <a:fillRect/>
          </a:stretch>
        </p:blipFill>
        <p:spPr>
          <a:xfrm>
            <a:off x="6541986" y="3058119"/>
            <a:ext cx="1446681" cy="1487970"/>
          </a:xfrm>
          <a:prstGeom prst="rect">
            <a:avLst/>
          </a:prstGeom>
        </p:spPr>
      </p:pic>
      <p:pic>
        <p:nvPicPr>
          <p:cNvPr id="24" name="Afbeelding 23">
            <a:extLst>
              <a:ext uri="{FF2B5EF4-FFF2-40B4-BE49-F238E27FC236}">
                <a16:creationId xmlns:a16="http://schemas.microsoft.com/office/drawing/2014/main" id="{A11B1156-7157-E3BA-B6A6-52ED1CF6C7E9}"/>
              </a:ext>
            </a:extLst>
          </p:cNvPr>
          <p:cNvPicPr>
            <a:picLocks noChangeAspect="1"/>
          </p:cNvPicPr>
          <p:nvPr/>
        </p:nvPicPr>
        <p:blipFill>
          <a:blip r:embed="rId4"/>
          <a:stretch>
            <a:fillRect/>
          </a:stretch>
        </p:blipFill>
        <p:spPr>
          <a:xfrm>
            <a:off x="2627784" y="4869160"/>
            <a:ext cx="1475230" cy="1447784"/>
          </a:xfrm>
          <a:prstGeom prst="rect">
            <a:avLst/>
          </a:prstGeom>
        </p:spPr>
      </p:pic>
      <p:pic>
        <p:nvPicPr>
          <p:cNvPr id="25" name="Afbeelding 24">
            <a:extLst>
              <a:ext uri="{FF2B5EF4-FFF2-40B4-BE49-F238E27FC236}">
                <a16:creationId xmlns:a16="http://schemas.microsoft.com/office/drawing/2014/main" id="{DAE1F79A-F9AF-9408-6DEC-6F9329AD47FC}"/>
              </a:ext>
            </a:extLst>
          </p:cNvPr>
          <p:cNvPicPr>
            <a:picLocks noChangeAspect="1"/>
          </p:cNvPicPr>
          <p:nvPr/>
        </p:nvPicPr>
        <p:blipFill>
          <a:blip r:embed="rId5"/>
          <a:stretch>
            <a:fillRect/>
          </a:stretch>
        </p:blipFill>
        <p:spPr>
          <a:xfrm>
            <a:off x="6541985" y="4833866"/>
            <a:ext cx="1433962" cy="1518372"/>
          </a:xfrm>
          <a:prstGeom prst="rect">
            <a:avLst/>
          </a:prstGeom>
        </p:spPr>
      </p:pic>
    </p:spTree>
    <p:extLst>
      <p:ext uri="{BB962C8B-B14F-4D97-AF65-F5344CB8AC3E}">
        <p14:creationId xmlns:p14="http://schemas.microsoft.com/office/powerpoint/2010/main" val="141346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Een fietser stopt plotseling met trappen. Welke krachten werken er op dat moment op de fietser, naast zwaartekracht en normaalkracht?</a:t>
            </a:r>
          </a:p>
        </p:txBody>
      </p:sp>
      <p:sp>
        <p:nvSpPr>
          <p:cNvPr id="3" name="Tijdelijke aanduiding voor inhoud 2"/>
          <p:cNvSpPr>
            <a:spLocks noGrp="1"/>
          </p:cNvSpPr>
          <p:nvPr>
            <p:ph idx="1"/>
          </p:nvPr>
        </p:nvSpPr>
        <p:spPr>
          <a:xfrm>
            <a:off x="1619672" y="2667000"/>
            <a:ext cx="7007596" cy="3124201"/>
          </a:xfrm>
        </p:spPr>
        <p:txBody>
          <a:bodyPr/>
          <a:lstStyle/>
          <a:p>
            <a:pPr marL="457200" indent="-457200">
              <a:buAutoNum type="alphaUcPeriod"/>
            </a:pPr>
            <a:r>
              <a:rPr lang="nl-NL" dirty="0"/>
              <a:t>Spierkracht en wrijvingskracht</a:t>
            </a:r>
          </a:p>
          <a:p>
            <a:pPr marL="457200" indent="-457200">
              <a:buAutoNum type="alphaUcPeriod"/>
            </a:pPr>
            <a:r>
              <a:rPr lang="nl-NL" dirty="0"/>
              <a:t>Wrijvingskracht en voorwaartse kracht</a:t>
            </a:r>
          </a:p>
          <a:p>
            <a:pPr marL="457200" indent="-457200">
              <a:buAutoNum type="alphaUcPeriod"/>
            </a:pPr>
            <a:r>
              <a:rPr lang="nl-NL" dirty="0"/>
              <a:t>Voorwaartse kracht</a:t>
            </a:r>
          </a:p>
          <a:p>
            <a:pPr marL="457200" indent="-457200">
              <a:buAutoNum type="alphaUcPeriod"/>
            </a:pPr>
            <a:r>
              <a:rPr lang="nl-NL" dirty="0"/>
              <a:t>Spierkracht en voorwaartse kracht</a:t>
            </a:r>
          </a:p>
          <a:p>
            <a:pPr marL="457200" indent="-457200">
              <a:buAutoNum type="alphaUcPeriod"/>
            </a:pPr>
            <a:r>
              <a:rPr lang="nl-NL" dirty="0"/>
              <a:t>Wrijvingskracht</a:t>
            </a:r>
          </a:p>
        </p:txBody>
      </p:sp>
    </p:spTree>
    <p:extLst>
      <p:ext uri="{BB962C8B-B14F-4D97-AF65-F5344CB8AC3E}">
        <p14:creationId xmlns:p14="http://schemas.microsoft.com/office/powerpoint/2010/main" val="1965998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2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3.xml><?xml version="1.0" encoding="utf-8"?>
<a:theme xmlns:a="http://schemas.openxmlformats.org/drawingml/2006/main" name="4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2595</TotalTime>
  <Words>1392</Words>
  <Application>Microsoft Office PowerPoint</Application>
  <PresentationFormat>Diavoorstelling (4:3)</PresentationFormat>
  <Paragraphs>210</Paragraphs>
  <Slides>32</Slides>
  <Notes>24</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32</vt:i4>
      </vt:variant>
    </vt:vector>
  </HeadingPairs>
  <TitlesOfParts>
    <vt:vector size="41" baseType="lpstr">
      <vt:lpstr>Arial</vt:lpstr>
      <vt:lpstr>Calibri</vt:lpstr>
      <vt:lpstr>Cambria Math</vt:lpstr>
      <vt:lpstr>Corbel</vt:lpstr>
      <vt:lpstr>Helvetica</vt:lpstr>
      <vt:lpstr>Helvetica Light</vt:lpstr>
      <vt:lpstr>Parallax</vt:lpstr>
      <vt:lpstr>2_Parallax</vt:lpstr>
      <vt:lpstr>4_Parallax</vt:lpstr>
      <vt:lpstr>Snel formatief handelen  met diagnostische vragen</vt:lpstr>
      <vt:lpstr>Even voorstellen</vt:lpstr>
      <vt:lpstr>PowerPoint-presentatie</vt:lpstr>
      <vt:lpstr>Kennismaken Staan = eens              zitten = oneens</vt:lpstr>
      <vt:lpstr>Je zit na te kijken en …</vt:lpstr>
      <vt:lpstr>Leren is een grillig proces</vt:lpstr>
      <vt:lpstr>Wat is een misvatting? En waarom zijn ze zo hardnekkig</vt:lpstr>
      <vt:lpstr>In de afbeelding zijn de krachten op een bal getekend in het hoogste punt van de baan en even verderop. Welke tekening geeft de krachten op de bal het beste weer?  </vt:lpstr>
      <vt:lpstr>Een fietser stopt plotseling met trappen. Welke krachten werken er op dat moment op de fietser, naast zwaartekracht en normaalkracht?</vt:lpstr>
      <vt:lpstr>Leerling dénkt dat hij het al weet en gaat niet zelf opzoek naar het goede antwoord</vt:lpstr>
      <vt:lpstr>Hoe werkt de morning after pil?</vt:lpstr>
      <vt:lpstr>Hoe werkt de moning after pil?</vt:lpstr>
      <vt:lpstr>Hoe werkt de moning after pil?</vt:lpstr>
      <vt:lpstr>Met de hand of digitaal?</vt:lpstr>
      <vt:lpstr>The curse of knowledge</vt:lpstr>
      <vt:lpstr>Probleem</vt:lpstr>
      <vt:lpstr>Er is hoop</vt:lpstr>
      <vt:lpstr>Probleem</vt:lpstr>
      <vt:lpstr>Oplossing</vt:lpstr>
      <vt:lpstr>Een diagnostische vraag is een specifieke tool</vt:lpstr>
      <vt:lpstr>Je zet een diagnostische vraag formatief in wanneer</vt:lpstr>
      <vt:lpstr>Je zet een diagnostische vraag formatief in wanneer</vt:lpstr>
      <vt:lpstr>PowerPoint-presentatie</vt:lpstr>
      <vt:lpstr>5 gouden regels volgens Barton</vt:lpstr>
      <vt:lpstr>Voorbeelden wisselende kwaliteit</vt:lpstr>
      <vt:lpstr>Thema’s die nog nodig zijn</vt:lpstr>
      <vt:lpstr>PowerPoint-presentatie</vt:lpstr>
      <vt:lpstr>Terugkoppeling</vt:lpstr>
      <vt:lpstr>Diagnostische vragen project</vt:lpstr>
      <vt:lpstr>   Boektips</vt:lpstr>
      <vt:lpstr>Korte vragenlijst</vt:lpstr>
      <vt:lpstr>Contact gegevens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SFaes</dc:creator>
  <cp:lastModifiedBy>Sofie Faes</cp:lastModifiedBy>
  <cp:revision>173</cp:revision>
  <dcterms:created xsi:type="dcterms:W3CDTF">2017-05-22T12:27:47Z</dcterms:created>
  <dcterms:modified xsi:type="dcterms:W3CDTF">2023-12-15T20:01:32Z</dcterms:modified>
</cp:coreProperties>
</file>